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05" r:id="rId5"/>
    <p:sldId id="309" r:id="rId6"/>
    <p:sldId id="325" r:id="rId7"/>
    <p:sldId id="310" r:id="rId8"/>
    <p:sldId id="331" r:id="rId9"/>
    <p:sldId id="328" r:id="rId10"/>
    <p:sldId id="320" r:id="rId11"/>
    <p:sldId id="295" r:id="rId12"/>
    <p:sldId id="323" r:id="rId13"/>
    <p:sldId id="324" r:id="rId14"/>
    <p:sldId id="311" r:id="rId15"/>
    <p:sldId id="318" r:id="rId16"/>
    <p:sldId id="316" r:id="rId17"/>
    <p:sldId id="317" r:id="rId18"/>
    <p:sldId id="319" r:id="rId19"/>
    <p:sldId id="313" r:id="rId20"/>
    <p:sldId id="329" r:id="rId21"/>
    <p:sldId id="321" r:id="rId22"/>
    <p:sldId id="326" r:id="rId23"/>
    <p:sldId id="327" r:id="rId24"/>
    <p:sldId id="274"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75C"/>
    <a:srgbClr val="FFDA7C"/>
    <a:srgbClr val="106A88"/>
    <a:srgbClr val="B0F3FF"/>
    <a:srgbClr val="ABEAE2"/>
    <a:srgbClr val="172E4F"/>
    <a:srgbClr val="C1E5DE"/>
    <a:srgbClr val="88A6B5"/>
    <a:srgbClr val="11C1B0"/>
    <a:srgbClr val="004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8E2A4-BDC2-4187-B1C2-FBF36C3E4F37}" v="1152" dt="2025-04-30T07:11:21.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39952" autoAdjust="0"/>
  </p:normalViewPr>
  <p:slideViewPr>
    <p:cSldViewPr snapToGrid="0">
      <p:cViewPr varScale="1">
        <p:scale>
          <a:sx n="44" d="100"/>
          <a:sy n="44" d="100"/>
        </p:scale>
        <p:origin x="25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B8A2B-6256-4794-8288-D6A99B640C3E}" type="datetimeFigureOut">
              <a:rPr lang="nb-NO" smtClean="0"/>
              <a:t>20.05.2025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1010-472B-4DD4-B645-5D466FA83E3B}" type="slidenum">
              <a:rPr lang="nb-NO" smtClean="0"/>
              <a:t>‹#›</a:t>
            </a:fld>
            <a:endParaRPr lang="nb-NO"/>
          </a:p>
        </p:txBody>
      </p:sp>
    </p:spTree>
    <p:extLst>
      <p:ext uri="{BB962C8B-B14F-4D97-AF65-F5344CB8AC3E}">
        <p14:creationId xmlns:p14="http://schemas.microsoft.com/office/powerpoint/2010/main" val="250374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jomannsforbundet.no/no/nsf/nyheter/rapport-en-av-fire-opplever-mobbing-ogeller-trakassering-paa-jobb-paa-sjoe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gjeringen.no/contentassets/af5625a75a494970ae631bafbd6499f2/no/pdfs/stm202420250007000dddpdf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gjeringen.no/contentassets/af5625a75a494970ae631bafbd6499f2/no/pdfs/stm202420250007000dddpdf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rk.no/ytring/feil-kjonn-om-bord-1.1564315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rk.no/mr/vilde-sokte-fiskarjobb_-men-blei-spurt-om-a-vaske-og-lage-mat-1.1562644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hw.dk/be-a-buddy-undervisningsmateria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hw.dk/be-a-buddy-undervisningsmateria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dir.no/ulykker-risiko-og-sikkerhet/sporreundersokelsen-maritim-sikkerhet/sporreundersokelsen-maritim-sikkerhet-202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dir.no/ulykker-risiko-og-sikkerhet/sporreundersokelsen-maritim-sikkerhet/sporreundersokelsen-maritim-sikkerhet-20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jomannsforbundet.no/no/nsf/nyheter/rapport-en-av-fire-opplever-mobbing-ogeller-trakassering-paa-jobb-paa-sjoe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736D0-5638-EC91-4991-6FDF24802A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BB0CB24-2E25-4CFC-40CF-1E857D8F867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1C80177-99C2-A504-EF1F-248B346B5D5C}"/>
              </a:ext>
            </a:extLst>
          </p:cNvPr>
          <p:cNvSpPr>
            <a:spLocks noGrp="1"/>
          </p:cNvSpPr>
          <p:nvPr>
            <p:ph type="body" idx="1"/>
          </p:nvPr>
        </p:nvSpPr>
        <p:spPr/>
        <p:txBody>
          <a:bodyPr/>
          <a:lstStyle/>
          <a:p>
            <a:r>
              <a:rPr lang="nb-NO" dirty="0"/>
              <a:t>I denne presentasjonene skal vi se nærmere på trakassering og mobbing i arbeidslivet, med et spesielt fokus på maritim næring. </a:t>
            </a:r>
          </a:p>
          <a:p>
            <a:endParaRPr lang="nb-NO" dirty="0"/>
          </a:p>
          <a:p>
            <a:r>
              <a:rPr lang="nb-NO" dirty="0"/>
              <a:t>Har selv opplevd en form for trakassering på arbeidsplassen? Eller er du litt usikker på hva trakassering og mobbing faktisk er? Vi skal derfor starte med å se på hva som er definisjoner</a:t>
            </a:r>
          </a:p>
          <a:p>
            <a:endParaRPr lang="nb-NO" dirty="0"/>
          </a:p>
          <a:p>
            <a:r>
              <a:rPr lang="nb-NO" dirty="0"/>
              <a:t>Figur: illustrert av Microsoft </a:t>
            </a:r>
            <a:r>
              <a:rPr lang="nb-NO" dirty="0" err="1"/>
              <a:t>Copilot</a:t>
            </a:r>
            <a:r>
              <a:rPr lang="nb-NO" dirty="0"/>
              <a:t>, en AI-assistent.</a:t>
            </a:r>
          </a:p>
          <a:p>
            <a:endParaRPr lang="nb-NO" dirty="0"/>
          </a:p>
        </p:txBody>
      </p:sp>
      <p:sp>
        <p:nvSpPr>
          <p:cNvPr id="4" name="Plassholder for lysbildenummer 3">
            <a:extLst>
              <a:ext uri="{FF2B5EF4-FFF2-40B4-BE49-F238E27FC236}">
                <a16:creationId xmlns:a16="http://schemas.microsoft.com/office/drawing/2014/main" id="{FF0102E6-3426-6C66-F5C3-478F84F70B03}"/>
              </a:ext>
            </a:extLst>
          </p:cNvPr>
          <p:cNvSpPr>
            <a:spLocks noGrp="1"/>
          </p:cNvSpPr>
          <p:nvPr>
            <p:ph type="sldNum" sz="quarter" idx="5"/>
          </p:nvPr>
        </p:nvSpPr>
        <p:spPr/>
        <p:txBody>
          <a:bodyPr/>
          <a:lstStyle/>
          <a:p>
            <a:fld id="{ECF61010-472B-4DD4-B645-5D466FA83E3B}" type="slidenum">
              <a:rPr lang="nb-NO" smtClean="0"/>
              <a:t>1</a:t>
            </a:fld>
            <a:endParaRPr lang="nb-NO"/>
          </a:p>
        </p:txBody>
      </p:sp>
    </p:spTree>
    <p:extLst>
      <p:ext uri="{BB962C8B-B14F-4D97-AF65-F5344CB8AC3E}">
        <p14:creationId xmlns:p14="http://schemas.microsoft.com/office/powerpoint/2010/main" val="270370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61FC3-40E4-33EE-E6F5-81D98E40DE2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3CE8021-4120-8FC5-443C-21A1BAFE1DA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901092-9DB1-53EE-A333-C4C554AA3154}"/>
              </a:ext>
            </a:extLst>
          </p:cNvPr>
          <p:cNvSpPr>
            <a:spLocks noGrp="1"/>
          </p:cNvSpPr>
          <p:nvPr>
            <p:ph type="body" idx="1"/>
          </p:nvPr>
        </p:nvSpPr>
        <p:spPr/>
        <p:txBody>
          <a:bodyPr/>
          <a:lstStyle/>
          <a:p>
            <a:r>
              <a:rPr lang="nb-NO" dirty="0"/>
              <a:t>Samme undersøkelse så også spesifikt på seksuell trakassering. Og da oppgir 9% at de har blitt seksuelt trakassert på arbeidsplassen sin i løpet av de 3-4 siste årene. </a:t>
            </a:r>
          </a:p>
          <a:p>
            <a:endParaRPr lang="nb-NO" dirty="0"/>
          </a:p>
          <a:p>
            <a:r>
              <a:rPr lang="nb-NO" dirty="0"/>
              <a:t>Når det på samme måte spørres mer indirekte om ulike forhold som kan karakteriseres som seksuell trakassering, øker andelen som svarer at de har hatt negative opplevelser eller vært utsatt for negativ, krenkende eller skremmende oppførsel til 31 %. </a:t>
            </a:r>
          </a:p>
          <a:p>
            <a:endParaRPr lang="nb-NO" dirty="0"/>
          </a:p>
          <a:p>
            <a:r>
              <a:rPr lang="nb-NO" dirty="0"/>
              <a:t>Altså ser vi også her at det antagelig er mer seksuell trakassering enn det vi oppfatter. </a:t>
            </a:r>
          </a:p>
          <a:p>
            <a:endParaRPr lang="nb-NO" dirty="0"/>
          </a:p>
          <a:p>
            <a:r>
              <a:rPr lang="nb-NO" dirty="0"/>
              <a:t>Kilde: </a:t>
            </a:r>
            <a:r>
              <a:rPr lang="nb-NO" dirty="0">
                <a:hlinkClick r:id="rId3"/>
              </a:rPr>
              <a:t>Rapport: En av fire opplever mobbing og/eller trakassering på jobb på sjøen | Norsk Sjømannsforbund (NSF)</a:t>
            </a:r>
            <a:endParaRPr lang="nb-NO" dirty="0"/>
          </a:p>
        </p:txBody>
      </p:sp>
      <p:sp>
        <p:nvSpPr>
          <p:cNvPr id="4" name="Plassholder for lysbildenummer 3">
            <a:extLst>
              <a:ext uri="{FF2B5EF4-FFF2-40B4-BE49-F238E27FC236}">
                <a16:creationId xmlns:a16="http://schemas.microsoft.com/office/drawing/2014/main" id="{E5BE08EB-5D2A-FA16-9955-F9CE597DEA3A}"/>
              </a:ext>
            </a:extLst>
          </p:cNvPr>
          <p:cNvSpPr>
            <a:spLocks noGrp="1"/>
          </p:cNvSpPr>
          <p:nvPr>
            <p:ph type="sldNum" sz="quarter" idx="5"/>
          </p:nvPr>
        </p:nvSpPr>
        <p:spPr/>
        <p:txBody>
          <a:bodyPr/>
          <a:lstStyle/>
          <a:p>
            <a:fld id="{ECF61010-472B-4DD4-B645-5D466FA83E3B}" type="slidenum">
              <a:rPr lang="nb-NO" smtClean="0"/>
              <a:t>10</a:t>
            </a:fld>
            <a:endParaRPr lang="nb-NO"/>
          </a:p>
        </p:txBody>
      </p:sp>
    </p:spTree>
    <p:extLst>
      <p:ext uri="{BB962C8B-B14F-4D97-AF65-F5344CB8AC3E}">
        <p14:creationId xmlns:p14="http://schemas.microsoft.com/office/powerpoint/2010/main" val="111063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DA49-3226-FB6B-EE5B-3CAAA3DB159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CC39AFA-1BCA-AEB3-D48D-0FFFC7677CA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2CC81A9-5257-67F3-1C10-1928E90F30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Men hva er det som definerer seksuell trakassering?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Seksuell trakassering er en form for trakassering som er vanskelig å snakke om. Spesielt siden slike handlinger ofte skjer i lukkede rom uten vitner til steder. Noe som gjør det enda vanskeligere ved varsling og spørsmål rundt skyld. </a:t>
            </a:r>
          </a:p>
          <a:p>
            <a:endParaRPr lang="nb-NO" sz="1800" dirty="0"/>
          </a:p>
          <a:p>
            <a:r>
              <a:rPr lang="nb-NO" sz="2800" dirty="0"/>
              <a:t>I likestillings- og diskrimineringsloven er seksuell trakassering definert som «enhver form for uønsket seksuell oppmerksomhet som har som formål eller virkning å være krenkende, skremmende, fiendtlig, nedverdigende, ydmykende eller plagsom.» Lovens definisjon er ganske vid og skal fanger opp at seksuell trakassering er komplekst og utarter seg på mange ulike måter. </a:t>
            </a:r>
          </a:p>
          <a:p>
            <a:endParaRPr lang="nb-NO"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dirty="0"/>
              <a:t>I en melding til stortinget fra Kultur- og likestillingsdepartementet vises det til at alt fra fysiske og verbale til ikke-verbale ytringer og handlinger kan være seksuell trakassering, som for eksempel: – seksuelt betonte blikk – eksplisitte spørsmål om sex – seksuelt ladede kommentarer og seksuelle spøker – ryktespredning om en persons sexliv – berøring – å få tilsendt bilder eller videoer med seksuelt innhold</a:t>
            </a:r>
            <a:endParaRPr lang="nb-NO" sz="1800" dirty="0"/>
          </a:p>
          <a:p>
            <a:endParaRPr lang="nb-NO" dirty="0"/>
          </a:p>
          <a:p>
            <a:r>
              <a:rPr lang="nb-NO" dirty="0"/>
              <a:t>Hentet fra stortingsmeldingen 7, «Om seksuell trakassering» 2024-2025 </a:t>
            </a:r>
            <a:r>
              <a:rPr lang="nb-NO" dirty="0">
                <a:hlinkClick r:id="rId3"/>
              </a:rPr>
              <a:t>Meld. St. 7 (2024–2025)</a:t>
            </a:r>
            <a:endParaRPr lang="nb-NO" dirty="0"/>
          </a:p>
        </p:txBody>
      </p:sp>
      <p:sp>
        <p:nvSpPr>
          <p:cNvPr id="4" name="Plassholder for lysbildenummer 3">
            <a:extLst>
              <a:ext uri="{FF2B5EF4-FFF2-40B4-BE49-F238E27FC236}">
                <a16:creationId xmlns:a16="http://schemas.microsoft.com/office/drawing/2014/main" id="{B0D5FC80-255B-F854-B8F6-177B081241E2}"/>
              </a:ext>
            </a:extLst>
          </p:cNvPr>
          <p:cNvSpPr>
            <a:spLocks noGrp="1"/>
          </p:cNvSpPr>
          <p:nvPr>
            <p:ph type="sldNum" sz="quarter" idx="5"/>
          </p:nvPr>
        </p:nvSpPr>
        <p:spPr/>
        <p:txBody>
          <a:bodyPr/>
          <a:lstStyle/>
          <a:p>
            <a:fld id="{ECF61010-472B-4DD4-B645-5D466FA83E3B}" type="slidenum">
              <a:rPr lang="nb-NO" smtClean="0"/>
              <a:t>11</a:t>
            </a:fld>
            <a:endParaRPr lang="nb-NO"/>
          </a:p>
        </p:txBody>
      </p:sp>
    </p:spTree>
    <p:extLst>
      <p:ext uri="{BB962C8B-B14F-4D97-AF65-F5344CB8AC3E}">
        <p14:creationId xmlns:p14="http://schemas.microsoft.com/office/powerpoint/2010/main" val="92532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54A2-14D3-3168-EE48-695A93A2D9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E294A2F-99B8-07C6-0FF0-8F7A87C8C5C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DBCB917-9CF7-04F4-CEA5-229406F65F46}"/>
              </a:ext>
            </a:extLst>
          </p:cNvPr>
          <p:cNvSpPr>
            <a:spLocks noGrp="1"/>
          </p:cNvSpPr>
          <p:nvPr>
            <p:ph type="body" idx="1"/>
          </p:nvPr>
        </p:nvSpPr>
        <p:spPr/>
        <p:txBody>
          <a:bodyPr/>
          <a:lstStyle/>
          <a:p>
            <a:r>
              <a:rPr lang="nb-NO" sz="1800" dirty="0"/>
              <a:t>I og med at det er vanskelig å snakke om trenger vi litt hjelp til å ta ordet. Høsten 2017 startet en kampanje i sosiale medier der kvinner fra flere land delte historier om overgrep og seksuell trakassering i arbeidslivet under emneknakken #metoo. Kampanjen fikk seksuell trakassering på dagsorden hos alle og i alle ledd på </a:t>
            </a:r>
            <a:r>
              <a:rPr lang="nb-NO" sz="1800" dirty="0" err="1"/>
              <a:t>arbeidsplassa</a:t>
            </a:r>
            <a:r>
              <a:rPr lang="nb-NO" sz="1800" dirty="0"/>
              <a:t> rundt om i hele verden. Inntil da var faktisk ikke vanlig å snakke åpent om seksuell trakassering og mange ikke var klar over at skjedde. </a:t>
            </a:r>
          </a:p>
          <a:p>
            <a:endParaRPr lang="nb-NO" dirty="0"/>
          </a:p>
          <a:p>
            <a:r>
              <a:rPr lang="nb-NO" dirty="0"/>
              <a:t>Hentet fra stortingsmeldingen 7, «Om seksuell trakassering» 2024-2025 </a:t>
            </a:r>
            <a:r>
              <a:rPr lang="nb-NO" dirty="0">
                <a:hlinkClick r:id="rId3"/>
              </a:rPr>
              <a:t>Meld. St. 7 (2024–2025)</a:t>
            </a:r>
            <a:endParaRPr lang="nb-NO" dirty="0"/>
          </a:p>
        </p:txBody>
      </p:sp>
      <p:sp>
        <p:nvSpPr>
          <p:cNvPr id="4" name="Plassholder for lysbildenummer 3">
            <a:extLst>
              <a:ext uri="{FF2B5EF4-FFF2-40B4-BE49-F238E27FC236}">
                <a16:creationId xmlns:a16="http://schemas.microsoft.com/office/drawing/2014/main" id="{F8970808-B635-C978-D23D-7B6AB73B8CE2}"/>
              </a:ext>
            </a:extLst>
          </p:cNvPr>
          <p:cNvSpPr>
            <a:spLocks noGrp="1"/>
          </p:cNvSpPr>
          <p:nvPr>
            <p:ph type="sldNum" sz="quarter" idx="5"/>
          </p:nvPr>
        </p:nvSpPr>
        <p:spPr/>
        <p:txBody>
          <a:bodyPr/>
          <a:lstStyle/>
          <a:p>
            <a:fld id="{ECF61010-472B-4DD4-B645-5D466FA83E3B}" type="slidenum">
              <a:rPr lang="nb-NO" smtClean="0"/>
              <a:t>12</a:t>
            </a:fld>
            <a:endParaRPr lang="nb-NO"/>
          </a:p>
        </p:txBody>
      </p:sp>
    </p:spTree>
    <p:extLst>
      <p:ext uri="{BB962C8B-B14F-4D97-AF65-F5344CB8AC3E}">
        <p14:creationId xmlns:p14="http://schemas.microsoft.com/office/powerpoint/2010/main" val="245045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B40B-4019-1374-436F-1425039FC51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4D24D54-1B19-8B0B-FFC2-75BE5A90620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50DC5F-289B-BB34-2D9F-0E6001F534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Mange tok på denne tiden en oppgjør med seksuell trakassering, men ikke alle. Innen den maritime sektoren i Norge ble dette først satt på dagorden høsten 2021 da kvinnelige fiskere startet å fortelle sine historier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Susanne Mortensen kom ut med en kronikk hvor hun anbefalte ingen jenter å bli fisker. Her skriver hun «</a:t>
            </a:r>
            <a:r>
              <a:rPr lang="nb-NO" b="1" i="0" dirty="0">
                <a:solidFill>
                  <a:srgbClr val="061629"/>
                </a:solidFill>
                <a:effectLst/>
                <a:latin typeface="NRK Sans Variable"/>
              </a:rPr>
              <a:t>Jeg har jobbet som fisker</a:t>
            </a:r>
            <a:r>
              <a:rPr lang="nb-NO" b="0" i="0" dirty="0">
                <a:solidFill>
                  <a:srgbClr val="061629"/>
                </a:solidFill>
                <a:effectLst/>
                <a:latin typeface="NRK Sans Variable"/>
              </a:rPr>
              <a:t> i hele mitt yrkesaktive liv, og det er et under at jeg fortsatt kan titulere meg som fisker. Faktisk er jeg skikkelig flau over yrket mitt. </a:t>
            </a:r>
            <a:r>
              <a:rPr lang="nb-NO" b="0" i="1" dirty="0">
                <a:solidFill>
                  <a:srgbClr val="061629"/>
                </a:solidFill>
                <a:effectLst/>
                <a:latin typeface="NRK Sans Variable"/>
              </a:rPr>
              <a:t>Eller, </a:t>
            </a:r>
            <a:r>
              <a:rPr lang="nb-NO" b="0" i="0" dirty="0">
                <a:solidFill>
                  <a:srgbClr val="061629"/>
                </a:solidFill>
                <a:effectLst/>
                <a:latin typeface="NRK Sans Variable"/>
              </a:rPr>
              <a:t>jeg er flau over enkelte av mennene som jobber i samme næring som meg, og den manglende yrkesstoltheten de utviser». Denne kronikken satte i gang et oppgjør med trakassering og seksuell trakassering i fiskerinæringen, og ble videreført til hele den maritime næringen. </a:t>
            </a:r>
            <a:endParaRPr lang="nb-NO"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hlinkClick r:id="rId3"/>
            </a:endParaRPr>
          </a:p>
          <a:p>
            <a:r>
              <a:rPr lang="nb-NO" dirty="0"/>
              <a:t>Kilde: https://www.nrk.no/ytring/feil-kjonn-om-bord-1.15643159</a:t>
            </a:r>
          </a:p>
        </p:txBody>
      </p:sp>
      <p:sp>
        <p:nvSpPr>
          <p:cNvPr id="4" name="Plassholder for lysbildenummer 3">
            <a:extLst>
              <a:ext uri="{FF2B5EF4-FFF2-40B4-BE49-F238E27FC236}">
                <a16:creationId xmlns:a16="http://schemas.microsoft.com/office/drawing/2014/main" id="{677EC67B-16C0-6EC9-B3A0-53E7C9506B61}"/>
              </a:ext>
            </a:extLst>
          </p:cNvPr>
          <p:cNvSpPr>
            <a:spLocks noGrp="1"/>
          </p:cNvSpPr>
          <p:nvPr>
            <p:ph type="sldNum" sz="quarter" idx="5"/>
          </p:nvPr>
        </p:nvSpPr>
        <p:spPr/>
        <p:txBody>
          <a:bodyPr/>
          <a:lstStyle/>
          <a:p>
            <a:fld id="{ECF61010-472B-4DD4-B645-5D466FA83E3B}" type="slidenum">
              <a:rPr lang="nb-NO" smtClean="0"/>
              <a:t>13</a:t>
            </a:fld>
            <a:endParaRPr lang="nb-NO"/>
          </a:p>
        </p:txBody>
      </p:sp>
    </p:spTree>
    <p:extLst>
      <p:ext uri="{BB962C8B-B14F-4D97-AF65-F5344CB8AC3E}">
        <p14:creationId xmlns:p14="http://schemas.microsoft.com/office/powerpoint/2010/main" val="370294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1C45-F66D-2563-BFB7-E441F550BAA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F1306D5-A779-9C22-FC5D-7CA9971BD3E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969CAC2-BD49-C896-4A96-92BF5C64ED18}"/>
              </a:ext>
            </a:extLst>
          </p:cNvPr>
          <p:cNvSpPr>
            <a:spLocks noGrp="1"/>
          </p:cNvSpPr>
          <p:nvPr>
            <p:ph type="body" idx="1"/>
          </p:nvPr>
        </p:nvSpPr>
        <p:spPr/>
        <p:txBody>
          <a:bodyPr/>
          <a:lstStyle/>
          <a:p>
            <a:r>
              <a:rPr lang="nb-NO" dirty="0"/>
              <a:t>Flere kvinner sto frem med historier om uakseptabel oppførsel, og hvor vanskelig det faktisk er å være en kvinne på sjøen i enkelte tilfeller. </a:t>
            </a:r>
          </a:p>
          <a:p>
            <a:endParaRPr lang="nb-NO" dirty="0"/>
          </a:p>
          <a:p>
            <a:r>
              <a:rPr lang="nb-NO" dirty="0"/>
              <a:t>På lik linje med #metoo kampanjen var det nok at en person snakket høyt om sine opplevelser slik at andre følte seg tryggere til å snakke høyt om sine. </a:t>
            </a:r>
          </a:p>
          <a:p>
            <a:endParaRPr lang="nb-NO" dirty="0"/>
          </a:p>
          <a:p>
            <a:r>
              <a:rPr lang="nb-NO" dirty="0"/>
              <a:t>Kilder: </a:t>
            </a:r>
          </a:p>
          <a:p>
            <a:r>
              <a:rPr lang="nb-NO" dirty="0">
                <a:hlinkClick r:id="rId3"/>
              </a:rPr>
              <a:t>https://www.kystens.no/nyheter/slik-slo-ronja-tilbake-mot-trakasserende-melding-stotte-fra-mannskapet-var-viktig-/2-1-1585138</a:t>
            </a:r>
          </a:p>
          <a:p>
            <a:r>
              <a:rPr lang="nb-NO" dirty="0">
                <a:hlinkClick r:id="rId3"/>
              </a:rPr>
              <a:t>https://www.nrk.no/mr/vilde-sokte-fiskarjobb_-men-blei-spurt-om-a-vaske-og-lage-mat-1.15626447</a:t>
            </a:r>
          </a:p>
          <a:p>
            <a:r>
              <a:rPr lang="nb-NO" dirty="0"/>
              <a:t>https://www.kystens.no/nyheter/les-de-brutale-chatmeldingene-helsesista-bekymret-for-den-psykiske-helsen-blant-unge-sjofolk/2-1-1581976</a:t>
            </a:r>
          </a:p>
        </p:txBody>
      </p:sp>
      <p:sp>
        <p:nvSpPr>
          <p:cNvPr id="4" name="Plassholder for lysbildenummer 3">
            <a:extLst>
              <a:ext uri="{FF2B5EF4-FFF2-40B4-BE49-F238E27FC236}">
                <a16:creationId xmlns:a16="http://schemas.microsoft.com/office/drawing/2014/main" id="{9ABACDD5-1F6B-3F3E-F33A-66C977D90E73}"/>
              </a:ext>
            </a:extLst>
          </p:cNvPr>
          <p:cNvSpPr>
            <a:spLocks noGrp="1"/>
          </p:cNvSpPr>
          <p:nvPr>
            <p:ph type="sldNum" sz="quarter" idx="5"/>
          </p:nvPr>
        </p:nvSpPr>
        <p:spPr/>
        <p:txBody>
          <a:bodyPr/>
          <a:lstStyle/>
          <a:p>
            <a:fld id="{ECF61010-472B-4DD4-B645-5D466FA83E3B}" type="slidenum">
              <a:rPr lang="nb-NO" smtClean="0"/>
              <a:t>14</a:t>
            </a:fld>
            <a:endParaRPr lang="nb-NO"/>
          </a:p>
        </p:txBody>
      </p:sp>
    </p:spTree>
    <p:extLst>
      <p:ext uri="{BB962C8B-B14F-4D97-AF65-F5344CB8AC3E}">
        <p14:creationId xmlns:p14="http://schemas.microsoft.com/office/powerpoint/2010/main" val="337332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3989-8397-00DE-CAF6-AB8AE804E2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8BE27E6-6047-CD02-E03C-5CD31CFAC70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22C32E1-13EE-5633-AE6C-6C678226985D}"/>
              </a:ext>
            </a:extLst>
          </p:cNvPr>
          <p:cNvSpPr>
            <a:spLocks noGrp="1"/>
          </p:cNvSpPr>
          <p:nvPr>
            <p:ph type="body" idx="1"/>
          </p:nvPr>
        </p:nvSpPr>
        <p:spPr/>
        <p:txBody>
          <a:bodyPr/>
          <a:lstStyle/>
          <a:p>
            <a:r>
              <a:rPr lang="nb-NO" dirty="0"/>
              <a:t>Historiene fikk næringen og myndighetene til å ta grep, og flere undersøkelser rettet mot likestilling og trakassering ble satt i gang. </a:t>
            </a:r>
            <a:r>
              <a:rPr lang="nb-NO" dirty="0" err="1"/>
              <a:t>Undersøkelenne</a:t>
            </a:r>
            <a:r>
              <a:rPr lang="nb-NO" dirty="0"/>
              <a:t> underbygget påstandene som Susanne og andre kvinner kom med. Og gjennom intervjuer med informanter avdekket man flere former for trakassering blant de maritimt ansatte. </a:t>
            </a:r>
          </a:p>
          <a:p>
            <a:endParaRPr lang="nb-NO" dirty="0"/>
          </a:p>
          <a:p>
            <a:r>
              <a:rPr lang="nb-NO" dirty="0"/>
              <a:t>Lenke til rapport: https://www.ostforsk.no/publikasjoner/likestilling-og-mangfold-i-maritim-naering-og-utdanning-en-kartlegging/</a:t>
            </a:r>
            <a:endParaRPr lang="nb-NO" b="0" i="0" dirty="0">
              <a:solidFill>
                <a:srgbClr val="333333"/>
              </a:solidFill>
              <a:effectLst/>
              <a:latin typeface="-apple-system"/>
            </a:endParaRPr>
          </a:p>
        </p:txBody>
      </p:sp>
      <p:sp>
        <p:nvSpPr>
          <p:cNvPr id="4" name="Plassholder for lysbildenummer 3">
            <a:extLst>
              <a:ext uri="{FF2B5EF4-FFF2-40B4-BE49-F238E27FC236}">
                <a16:creationId xmlns:a16="http://schemas.microsoft.com/office/drawing/2014/main" id="{A68851F0-2E41-236B-AFA0-590FCB5CC8EB}"/>
              </a:ext>
            </a:extLst>
          </p:cNvPr>
          <p:cNvSpPr>
            <a:spLocks noGrp="1"/>
          </p:cNvSpPr>
          <p:nvPr>
            <p:ph type="sldNum" sz="quarter" idx="5"/>
          </p:nvPr>
        </p:nvSpPr>
        <p:spPr/>
        <p:txBody>
          <a:bodyPr/>
          <a:lstStyle/>
          <a:p>
            <a:fld id="{ECF61010-472B-4DD4-B645-5D466FA83E3B}" type="slidenum">
              <a:rPr lang="nb-NO" smtClean="0"/>
              <a:t>15</a:t>
            </a:fld>
            <a:endParaRPr lang="nb-NO"/>
          </a:p>
        </p:txBody>
      </p:sp>
    </p:spTree>
    <p:extLst>
      <p:ext uri="{BB962C8B-B14F-4D97-AF65-F5344CB8AC3E}">
        <p14:creationId xmlns:p14="http://schemas.microsoft.com/office/powerpoint/2010/main" val="226491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2AA4-DAB0-FE95-9D1C-4BFBB0AEFBB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BF107BB-686F-BBE4-0A39-45012F439B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B87D87-4ABD-67D1-0E14-F4FC539EBC25}"/>
              </a:ext>
            </a:extLst>
          </p:cNvPr>
          <p:cNvSpPr>
            <a:spLocks noGrp="1"/>
          </p:cNvSpPr>
          <p:nvPr>
            <p:ph type="body" idx="1"/>
          </p:nvPr>
        </p:nvSpPr>
        <p:spPr/>
        <p:txBody>
          <a:bodyPr/>
          <a:lstStyle/>
          <a:p>
            <a:r>
              <a:rPr lang="nb-NO" dirty="0"/>
              <a:t>Mange har kommet med tiltak for å forhindre trakassering og bedre arbeidsmiljøet. Men er det noe vi kan gjøre selv? </a:t>
            </a:r>
          </a:p>
          <a:p>
            <a:endParaRPr lang="nb-NO" dirty="0"/>
          </a:p>
          <a:p>
            <a:r>
              <a:rPr lang="nb-NO" dirty="0"/>
              <a:t>Det mest effektive vi kan gjøre er å snakke sammen om disse tingene. Hvor går grensen? Gikk jeg for langt nå? Har du egne erfaringer du kan dele? Når grensene mellom trakassering og sosialt samvær er diffuse må vi kunne snakke sammen slik at vi har samme oppfatning av hvor grensen går. </a:t>
            </a:r>
          </a:p>
          <a:p>
            <a:endParaRPr lang="nb-NO" dirty="0"/>
          </a:p>
        </p:txBody>
      </p:sp>
      <p:sp>
        <p:nvSpPr>
          <p:cNvPr id="4" name="Plassholder for lysbildenummer 3">
            <a:extLst>
              <a:ext uri="{FF2B5EF4-FFF2-40B4-BE49-F238E27FC236}">
                <a16:creationId xmlns:a16="http://schemas.microsoft.com/office/drawing/2014/main" id="{03E16A21-B83A-50E4-FD61-43CE0483DDE8}"/>
              </a:ext>
            </a:extLst>
          </p:cNvPr>
          <p:cNvSpPr>
            <a:spLocks noGrp="1"/>
          </p:cNvSpPr>
          <p:nvPr>
            <p:ph type="sldNum" sz="quarter" idx="5"/>
          </p:nvPr>
        </p:nvSpPr>
        <p:spPr/>
        <p:txBody>
          <a:bodyPr/>
          <a:lstStyle/>
          <a:p>
            <a:fld id="{ECF61010-472B-4DD4-B645-5D466FA83E3B}" type="slidenum">
              <a:rPr lang="nb-NO" smtClean="0"/>
              <a:t>16</a:t>
            </a:fld>
            <a:endParaRPr lang="nb-NO"/>
          </a:p>
        </p:txBody>
      </p:sp>
    </p:spTree>
    <p:extLst>
      <p:ext uri="{BB962C8B-B14F-4D97-AF65-F5344CB8AC3E}">
        <p14:creationId xmlns:p14="http://schemas.microsoft.com/office/powerpoint/2010/main" val="4145104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3556-0411-8AB8-980A-23DF0F742DC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FCC10AC-16CE-DC25-96D1-6EB865C31CB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9CDD4A2-D2BD-BB93-D578-F12CFF7E1FD4}"/>
              </a:ext>
            </a:extLst>
          </p:cNvPr>
          <p:cNvSpPr>
            <a:spLocks noGrp="1"/>
          </p:cNvSpPr>
          <p:nvPr>
            <p:ph type="body" idx="1"/>
          </p:nvPr>
        </p:nvSpPr>
        <p:spPr/>
        <p:txBody>
          <a:bodyPr/>
          <a:lstStyle/>
          <a:p>
            <a:r>
              <a:rPr lang="nb-NO" dirty="0"/>
              <a:t>Det er også utarbeidet flere kampanjer som kan brukes til veiledning.</a:t>
            </a:r>
          </a:p>
          <a:p>
            <a:endParaRPr lang="nb-NO" dirty="0"/>
          </a:p>
          <a:p>
            <a:r>
              <a:rPr lang="nb-NO" dirty="0"/>
              <a:t>Sjøfartsdirektoratet har blant annet gjennom «Be a </a:t>
            </a:r>
            <a:r>
              <a:rPr lang="nb-NO" dirty="0" err="1"/>
              <a:t>buddy</a:t>
            </a:r>
            <a:r>
              <a:rPr lang="nb-NO" dirty="0"/>
              <a:t>» </a:t>
            </a:r>
            <a:r>
              <a:rPr lang="nb-NO" dirty="0" err="1"/>
              <a:t>kompanjen</a:t>
            </a:r>
            <a:r>
              <a:rPr lang="nb-NO" dirty="0"/>
              <a:t> laget en plakat for hvordan forebygge trakassering og mobbing </a:t>
            </a:r>
          </a:p>
          <a:p>
            <a:endParaRPr lang="nb-NO" dirty="0"/>
          </a:p>
          <a:p>
            <a:endParaRPr lang="nb-NO" dirty="0"/>
          </a:p>
        </p:txBody>
      </p:sp>
      <p:sp>
        <p:nvSpPr>
          <p:cNvPr id="4" name="Plassholder for lysbildenummer 3">
            <a:extLst>
              <a:ext uri="{FF2B5EF4-FFF2-40B4-BE49-F238E27FC236}">
                <a16:creationId xmlns:a16="http://schemas.microsoft.com/office/drawing/2014/main" id="{3FDC885B-6C61-0E9A-9CFD-3D2054F09736}"/>
              </a:ext>
            </a:extLst>
          </p:cNvPr>
          <p:cNvSpPr>
            <a:spLocks noGrp="1"/>
          </p:cNvSpPr>
          <p:nvPr>
            <p:ph type="sldNum" sz="quarter" idx="5"/>
          </p:nvPr>
        </p:nvSpPr>
        <p:spPr/>
        <p:txBody>
          <a:bodyPr/>
          <a:lstStyle/>
          <a:p>
            <a:fld id="{ECF61010-472B-4DD4-B645-5D466FA83E3B}" type="slidenum">
              <a:rPr lang="nb-NO" smtClean="0"/>
              <a:t>17</a:t>
            </a:fld>
            <a:endParaRPr lang="nb-NO"/>
          </a:p>
        </p:txBody>
      </p:sp>
    </p:spTree>
    <p:extLst>
      <p:ext uri="{BB962C8B-B14F-4D97-AF65-F5344CB8AC3E}">
        <p14:creationId xmlns:p14="http://schemas.microsoft.com/office/powerpoint/2010/main" val="208843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6586-6BAF-2D29-A175-2A841DAF1D5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88136AC-F5FA-BABC-11F2-D71A75C0F5D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5762F3C-E917-E289-7966-36538258CAB5}"/>
              </a:ext>
            </a:extLst>
          </p:cNvPr>
          <p:cNvSpPr>
            <a:spLocks noGrp="1"/>
          </p:cNvSpPr>
          <p:nvPr>
            <p:ph type="body" idx="1"/>
          </p:nvPr>
        </p:nvSpPr>
        <p:spPr/>
        <p:txBody>
          <a:bodyPr/>
          <a:lstStyle/>
          <a:p>
            <a:r>
              <a:rPr lang="nb-NO" dirty="0"/>
              <a:t>Her utheves det at hver og en av oss kan individuelt forebygge trakassering og mobbing ved å blant annet ikke spre rykter, være hjelpsom, unngå å være sarkastisk og nedlatende og være deltakende og inkluderende i sosiale aktiviteter. </a:t>
            </a:r>
          </a:p>
          <a:p>
            <a:endParaRPr lang="nb-NO" dirty="0"/>
          </a:p>
          <a:p>
            <a:r>
              <a:rPr lang="nb-NO" dirty="0"/>
              <a:t>Som en gruppe kan du sammen med dine kollegaer snakke om mobbing og trakassering, ikke bare når en situasjon oppstår men også ellers for å ha en felles forståelse av hvor grensen mellom morsomheter og mobbing går.</a:t>
            </a:r>
          </a:p>
          <a:p>
            <a:endParaRPr lang="nb-NO" dirty="0"/>
          </a:p>
          <a:p>
            <a:r>
              <a:rPr lang="nb-NO" dirty="0"/>
              <a:t>Ledelsen kan forebygge ved å være gode rollemodeller og sørge for at rederiets policy om trakassering og mobbing er godt kjent. Og sammen med rederiet kan ledelsen ta henvendelser om trakassering og mobbing alvorlig og sørge for at man har gode interne rutiner for å behandle varslingssaker. </a:t>
            </a:r>
          </a:p>
          <a:p>
            <a:endParaRPr lang="nb-NO" dirty="0"/>
          </a:p>
          <a:p>
            <a:endParaRPr lang="nb-NO" dirty="0"/>
          </a:p>
          <a:p>
            <a:r>
              <a:rPr lang="nb-NO" dirty="0"/>
              <a:t> </a:t>
            </a:r>
          </a:p>
        </p:txBody>
      </p:sp>
      <p:sp>
        <p:nvSpPr>
          <p:cNvPr id="4" name="Plassholder for lysbildenummer 3">
            <a:extLst>
              <a:ext uri="{FF2B5EF4-FFF2-40B4-BE49-F238E27FC236}">
                <a16:creationId xmlns:a16="http://schemas.microsoft.com/office/drawing/2014/main" id="{46BEFBF5-D75C-5CCF-24B3-DC06E6A3AB5C}"/>
              </a:ext>
            </a:extLst>
          </p:cNvPr>
          <p:cNvSpPr>
            <a:spLocks noGrp="1"/>
          </p:cNvSpPr>
          <p:nvPr>
            <p:ph type="sldNum" sz="quarter" idx="5"/>
          </p:nvPr>
        </p:nvSpPr>
        <p:spPr/>
        <p:txBody>
          <a:bodyPr/>
          <a:lstStyle/>
          <a:p>
            <a:fld id="{ECF61010-472B-4DD4-B645-5D466FA83E3B}" type="slidenum">
              <a:rPr lang="nb-NO" smtClean="0"/>
              <a:t>18</a:t>
            </a:fld>
            <a:endParaRPr lang="nb-NO"/>
          </a:p>
        </p:txBody>
      </p:sp>
    </p:spTree>
    <p:extLst>
      <p:ext uri="{BB962C8B-B14F-4D97-AF65-F5344CB8AC3E}">
        <p14:creationId xmlns:p14="http://schemas.microsoft.com/office/powerpoint/2010/main" val="35973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45DF8-3AE8-C6A4-AA28-D67688A2304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70249C6-A518-628F-DF99-2836C1FA3F7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6644B00-2D9E-CCB5-3453-280012B58776}"/>
              </a:ext>
            </a:extLst>
          </p:cNvPr>
          <p:cNvSpPr>
            <a:spLocks noGrp="1"/>
          </p:cNvSpPr>
          <p:nvPr>
            <p:ph type="body" idx="1"/>
          </p:nvPr>
        </p:nvSpPr>
        <p:spPr/>
        <p:txBody>
          <a:bodyPr/>
          <a:lstStyle/>
          <a:p>
            <a:r>
              <a:rPr lang="nb-NO" dirty="0"/>
              <a:t>På oppdrag for Sjøfartsdirektoratet og Stiftelsen Norsk Maritim Kompetanse har Likestillingssentret KUN og SINTEF utviklet en brosjyre med praktiske råd og tiltak for å fremme en inkluderende arbeidskultur i den maritime næringen. </a:t>
            </a:r>
          </a:p>
        </p:txBody>
      </p:sp>
      <p:sp>
        <p:nvSpPr>
          <p:cNvPr id="4" name="Plassholder for lysbildenummer 3">
            <a:extLst>
              <a:ext uri="{FF2B5EF4-FFF2-40B4-BE49-F238E27FC236}">
                <a16:creationId xmlns:a16="http://schemas.microsoft.com/office/drawing/2014/main" id="{E3DD4974-0501-4C66-4294-3DEBCE2F6DD5}"/>
              </a:ext>
            </a:extLst>
          </p:cNvPr>
          <p:cNvSpPr>
            <a:spLocks noGrp="1"/>
          </p:cNvSpPr>
          <p:nvPr>
            <p:ph type="sldNum" sz="quarter" idx="5"/>
          </p:nvPr>
        </p:nvSpPr>
        <p:spPr/>
        <p:txBody>
          <a:bodyPr/>
          <a:lstStyle/>
          <a:p>
            <a:fld id="{ECF61010-472B-4DD4-B645-5D466FA83E3B}" type="slidenum">
              <a:rPr lang="nb-NO" smtClean="0"/>
              <a:t>19</a:t>
            </a:fld>
            <a:endParaRPr lang="nb-NO"/>
          </a:p>
        </p:txBody>
      </p:sp>
    </p:spTree>
    <p:extLst>
      <p:ext uri="{BB962C8B-B14F-4D97-AF65-F5344CB8AC3E}">
        <p14:creationId xmlns:p14="http://schemas.microsoft.com/office/powerpoint/2010/main" val="274783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79ED-25C6-AC62-1FC1-57AE3329BF3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9616479-40C5-B530-FA4A-E9D03F94BC7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83EB62C-C7EC-C3D6-6196-7F4CE2D44340}"/>
              </a:ext>
            </a:extLst>
          </p:cNvPr>
          <p:cNvSpPr>
            <a:spLocks noGrp="1"/>
          </p:cNvSpPr>
          <p:nvPr>
            <p:ph type="body" idx="1"/>
          </p:nvPr>
        </p:nvSpPr>
        <p:spPr/>
        <p:txBody>
          <a:bodyPr/>
          <a:lstStyle/>
          <a:p>
            <a:r>
              <a:rPr lang="nb-NO" sz="1800" b="0" i="0" dirty="0">
                <a:solidFill>
                  <a:srgbClr val="000000"/>
                </a:solidFill>
                <a:effectLst/>
                <a:latin typeface="Inter Regular"/>
              </a:rPr>
              <a:t>I henhold til arbeidstilsynet er trakassering når en person blir utsatt for handlinger eller ytringer som har som formål eller virkning å være krenkende, skremmende, fiendtlige, nedverdigende eller ydmykende. </a:t>
            </a:r>
          </a:p>
          <a:p>
            <a:endParaRPr lang="nb-NO" sz="1800" b="0" i="0" dirty="0">
              <a:solidFill>
                <a:srgbClr val="000000"/>
              </a:solidFill>
              <a:effectLst/>
              <a:latin typeface="Inter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solidFill>
                  <a:srgbClr val="000000"/>
                </a:solidFill>
                <a:effectLst/>
                <a:latin typeface="Inter Regular"/>
              </a:rPr>
              <a:t>Trakasserende atferd har mange ulike uttrykk og former. Trakasseringen kan være rettet mot den personen man er (for eksempel personlighet eller utseende) eller mot forhold i arbeidet (for eksempel faglig nedvurdering eller fordeling av oppgaver). Trakassering kan også skje direkte gjennom ord og handlinger, men også på mer indirekte måter.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i="0" dirty="0">
              <a:solidFill>
                <a:srgbClr val="000000"/>
              </a:solidFill>
              <a:effectLst/>
              <a:latin typeface="Inter Regular"/>
            </a:endParaRPr>
          </a:p>
          <a:p>
            <a:r>
              <a:rPr lang="nb-NO" sz="1800" b="0" i="0" dirty="0">
                <a:solidFill>
                  <a:srgbClr val="000000"/>
                </a:solidFill>
                <a:effectLst/>
                <a:latin typeface="Inter Regular"/>
              </a:rPr>
              <a:t>Et eksempel ser man i denne tegneserien der en leder snakke nedsettende eller stygt om en arbeidstakere fremfor andre kollegaer</a:t>
            </a:r>
          </a:p>
          <a:p>
            <a:endParaRPr lang="nb-NO" sz="1800" b="0" i="0" dirty="0">
              <a:solidFill>
                <a:srgbClr val="000000"/>
              </a:solidFill>
              <a:effectLst/>
              <a:latin typeface="Inter Regular"/>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b="0" i="0" dirty="0">
                <a:solidFill>
                  <a:srgbClr val="000000"/>
                </a:solidFill>
                <a:effectLst/>
                <a:latin typeface="Inter Regular"/>
              </a:rPr>
              <a:t>Illustrasjoner hentet fra https://shw.dk/be-a-buddy-undervisningsmateriale</a:t>
            </a:r>
            <a:endParaRPr lang="nb-NO" dirty="0"/>
          </a:p>
        </p:txBody>
      </p:sp>
      <p:sp>
        <p:nvSpPr>
          <p:cNvPr id="4" name="Plassholder for lysbildenummer 3">
            <a:extLst>
              <a:ext uri="{FF2B5EF4-FFF2-40B4-BE49-F238E27FC236}">
                <a16:creationId xmlns:a16="http://schemas.microsoft.com/office/drawing/2014/main" id="{004B00EA-5256-09E7-9731-FD68778715E8}"/>
              </a:ext>
            </a:extLst>
          </p:cNvPr>
          <p:cNvSpPr>
            <a:spLocks noGrp="1"/>
          </p:cNvSpPr>
          <p:nvPr>
            <p:ph type="sldNum" sz="quarter" idx="5"/>
          </p:nvPr>
        </p:nvSpPr>
        <p:spPr/>
        <p:txBody>
          <a:bodyPr/>
          <a:lstStyle/>
          <a:p>
            <a:fld id="{ECF61010-472B-4DD4-B645-5D466FA83E3B}" type="slidenum">
              <a:rPr lang="nb-NO" smtClean="0"/>
              <a:t>2</a:t>
            </a:fld>
            <a:endParaRPr lang="nb-NO"/>
          </a:p>
        </p:txBody>
      </p:sp>
    </p:spTree>
    <p:extLst>
      <p:ext uri="{BB962C8B-B14F-4D97-AF65-F5344CB8AC3E}">
        <p14:creationId xmlns:p14="http://schemas.microsoft.com/office/powerpoint/2010/main" val="407104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4C15D-083F-411F-FC40-3424D951ACC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52A15C3-D3E1-8D11-6EBE-055B8F0A563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7131D95-DDEA-C6FC-1724-D0065E209403}"/>
              </a:ext>
            </a:extLst>
          </p:cNvPr>
          <p:cNvSpPr>
            <a:spLocks noGrp="1"/>
          </p:cNvSpPr>
          <p:nvPr>
            <p:ph type="body" idx="1"/>
          </p:nvPr>
        </p:nvSpPr>
        <p:spPr/>
        <p:txBody>
          <a:bodyPr/>
          <a:lstStyle/>
          <a:p>
            <a:endParaRPr lang="nb-NO" dirty="0"/>
          </a:p>
          <a:p>
            <a:r>
              <a:rPr lang="nb-NO" dirty="0"/>
              <a:t>Her fremhever de røff arbeidskultur og eksisterende fordommer som risikofaktorer, og lister nyansatte, lærlinger, minoriteter og generelt det å være i mindretall som risikofaktorer i seg selv. </a:t>
            </a:r>
          </a:p>
        </p:txBody>
      </p:sp>
      <p:sp>
        <p:nvSpPr>
          <p:cNvPr id="4" name="Plassholder for lysbildenummer 3">
            <a:extLst>
              <a:ext uri="{FF2B5EF4-FFF2-40B4-BE49-F238E27FC236}">
                <a16:creationId xmlns:a16="http://schemas.microsoft.com/office/drawing/2014/main" id="{FE02F401-CAB3-96AF-601B-542007BB9745}"/>
              </a:ext>
            </a:extLst>
          </p:cNvPr>
          <p:cNvSpPr>
            <a:spLocks noGrp="1"/>
          </p:cNvSpPr>
          <p:nvPr>
            <p:ph type="sldNum" sz="quarter" idx="5"/>
          </p:nvPr>
        </p:nvSpPr>
        <p:spPr/>
        <p:txBody>
          <a:bodyPr/>
          <a:lstStyle/>
          <a:p>
            <a:fld id="{ECF61010-472B-4DD4-B645-5D466FA83E3B}" type="slidenum">
              <a:rPr lang="nb-NO" smtClean="0"/>
              <a:t>20</a:t>
            </a:fld>
            <a:endParaRPr lang="nb-NO"/>
          </a:p>
        </p:txBody>
      </p:sp>
    </p:spTree>
    <p:extLst>
      <p:ext uri="{BB962C8B-B14F-4D97-AF65-F5344CB8AC3E}">
        <p14:creationId xmlns:p14="http://schemas.microsoft.com/office/powerpoint/2010/main" val="419250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Næringen selv har gjennom bransjeforeningen NHO sjøfart utarbeidet en bransjestandard som et tiltak for å forbedre arbeidsmiljøet. Her legges det vekt på tiltak innen Kultur og omdømmebygging, Rekruttering, Håndtering av ugrei oppførsel, Onboarding av nyansatte og lærlinger, Lederskap og lederutvikling og medarbeiderskap og medarbeiderutvikling. </a:t>
            </a:r>
          </a:p>
          <a:p>
            <a:endParaRPr lang="nb-NO" dirty="0"/>
          </a:p>
          <a:p>
            <a:r>
              <a:rPr lang="nb-NO" dirty="0"/>
              <a:t>Mer om bransjestandarden kan du lese her: https://www.nhosjofart.no/nho-sjofarts-bransjestandard/</a:t>
            </a:r>
          </a:p>
        </p:txBody>
      </p:sp>
      <p:sp>
        <p:nvSpPr>
          <p:cNvPr id="4" name="Plassholder for lysbildenummer 3"/>
          <p:cNvSpPr>
            <a:spLocks noGrp="1"/>
          </p:cNvSpPr>
          <p:nvPr>
            <p:ph type="sldNum" sz="quarter" idx="5"/>
          </p:nvPr>
        </p:nvSpPr>
        <p:spPr/>
        <p:txBody>
          <a:bodyPr/>
          <a:lstStyle/>
          <a:p>
            <a:fld id="{ECF61010-472B-4DD4-B645-5D466FA83E3B}" type="slidenum">
              <a:rPr lang="nb-NO" smtClean="0"/>
              <a:t>21</a:t>
            </a:fld>
            <a:endParaRPr lang="nb-NO"/>
          </a:p>
        </p:txBody>
      </p:sp>
    </p:spTree>
    <p:extLst>
      <p:ext uri="{BB962C8B-B14F-4D97-AF65-F5344CB8AC3E}">
        <p14:creationId xmlns:p14="http://schemas.microsoft.com/office/powerpoint/2010/main" val="257338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DFF8-2541-B86D-0183-698A25C07B4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B5305D2-5068-C2D1-51B5-3C365E5019E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F9213AD-A95F-7E38-C041-14ADE15E11E5}"/>
              </a:ext>
            </a:extLst>
          </p:cNvPr>
          <p:cNvSpPr>
            <a:spLocks noGrp="1"/>
          </p:cNvSpPr>
          <p:nvPr>
            <p:ph type="body" idx="1"/>
          </p:nvPr>
        </p:nvSpPr>
        <p:spPr/>
        <p:txBody>
          <a:bodyPr/>
          <a:lstStyle/>
          <a:p>
            <a:pPr algn="l" fontAlgn="base">
              <a:lnSpc>
                <a:spcPts val="2034"/>
              </a:lnSpc>
            </a:pPr>
            <a:r>
              <a:rPr lang="nb-NO" b="0" i="0" dirty="0">
                <a:solidFill>
                  <a:srgbClr val="000000"/>
                </a:solidFill>
                <a:effectLst/>
                <a:latin typeface="Inter Regular"/>
              </a:rPr>
              <a:t>Dersom to parter behandler hverandre like dårlig, kan det kalles en </a:t>
            </a:r>
            <a:r>
              <a:rPr lang="nb-NO" b="1" i="0" dirty="0">
                <a:solidFill>
                  <a:srgbClr val="000000"/>
                </a:solidFill>
                <a:effectLst/>
                <a:latin typeface="Inter Regular"/>
              </a:rPr>
              <a:t>konflikt</a:t>
            </a:r>
            <a:r>
              <a:rPr lang="nb-NO" b="0" i="0" dirty="0">
                <a:solidFill>
                  <a:srgbClr val="000000"/>
                </a:solidFill>
                <a:effectLst/>
                <a:latin typeface="Inter Regular"/>
              </a:rPr>
              <a:t> heller enn trakassering.</a:t>
            </a:r>
          </a:p>
          <a:p>
            <a:pPr algn="l" fontAlgn="base">
              <a:lnSpc>
                <a:spcPts val="2034"/>
              </a:lnSpc>
            </a:pPr>
            <a:endParaRPr lang="nb-NO" b="0" i="0" dirty="0">
              <a:solidFill>
                <a:srgbClr val="000000"/>
              </a:solidFill>
              <a:effectLst/>
              <a:latin typeface="Inter Regular"/>
            </a:endParaRPr>
          </a:p>
          <a:p>
            <a:pPr algn="l" fontAlgn="base">
              <a:lnSpc>
                <a:spcPts val="2034"/>
              </a:lnSpc>
            </a:pPr>
            <a:r>
              <a:rPr lang="nb-NO" b="0" i="0" dirty="0">
                <a:solidFill>
                  <a:srgbClr val="000000"/>
                </a:solidFill>
                <a:effectLst/>
                <a:latin typeface="Inter Regular"/>
              </a:rPr>
              <a:t>Og selv om det kan oppleves urettferdig, er det heller ikke nødvendigvis trakassering når en arbeidstaker er uenig i valg eller endringer som arbeidsgiver gjør i kraft av sin styringsrett. Som for eksempel å </a:t>
            </a:r>
            <a:endParaRPr lang="nb-NO" dirty="0"/>
          </a:p>
          <a:p>
            <a:pPr>
              <a:lnSpc>
                <a:spcPct val="115000"/>
              </a:lnSpc>
              <a:spcBef>
                <a:spcPts val="500"/>
              </a:spcBef>
              <a:spcAft>
                <a:spcPts val="1000"/>
              </a:spcAft>
            </a:pPr>
            <a:endParaRPr lang="nb-NO" sz="1000" dirty="0"/>
          </a:p>
          <a:p>
            <a:r>
              <a:rPr lang="nb-NO" sz="1000" dirty="0"/>
              <a:t>Figur: illustrert av Microsoft </a:t>
            </a:r>
            <a:r>
              <a:rPr lang="nb-NO" sz="1000" dirty="0" err="1"/>
              <a:t>Copilot</a:t>
            </a:r>
            <a:r>
              <a:rPr lang="nb-NO" sz="1000" dirty="0"/>
              <a:t>, en AI-assistent.</a:t>
            </a:r>
          </a:p>
          <a:p>
            <a:endParaRPr lang="nb-NO" dirty="0"/>
          </a:p>
        </p:txBody>
      </p:sp>
      <p:sp>
        <p:nvSpPr>
          <p:cNvPr id="4" name="Plassholder for lysbildenummer 3">
            <a:extLst>
              <a:ext uri="{FF2B5EF4-FFF2-40B4-BE49-F238E27FC236}">
                <a16:creationId xmlns:a16="http://schemas.microsoft.com/office/drawing/2014/main" id="{97A0AEBB-B32C-D42F-569F-C78BE2CDFDA9}"/>
              </a:ext>
            </a:extLst>
          </p:cNvPr>
          <p:cNvSpPr>
            <a:spLocks noGrp="1"/>
          </p:cNvSpPr>
          <p:nvPr>
            <p:ph type="sldNum" sz="quarter" idx="5"/>
          </p:nvPr>
        </p:nvSpPr>
        <p:spPr/>
        <p:txBody>
          <a:bodyPr/>
          <a:lstStyle/>
          <a:p>
            <a:fld id="{ECF61010-472B-4DD4-B645-5D466FA83E3B}" type="slidenum">
              <a:rPr lang="nb-NO" smtClean="0"/>
              <a:t>3</a:t>
            </a:fld>
            <a:endParaRPr lang="nb-NO"/>
          </a:p>
        </p:txBody>
      </p:sp>
    </p:spTree>
    <p:extLst>
      <p:ext uri="{BB962C8B-B14F-4D97-AF65-F5344CB8AC3E}">
        <p14:creationId xmlns:p14="http://schemas.microsoft.com/office/powerpoint/2010/main" val="270868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AFE9-DA44-D356-3102-4495F15236C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AC0011-EC3F-FEE9-C221-91F279F8D42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A862D53-1AB2-DE57-5AC5-1BE4A880F329}"/>
              </a:ext>
            </a:extLst>
          </p:cNvPr>
          <p:cNvSpPr>
            <a:spLocks noGrp="1"/>
          </p:cNvSpPr>
          <p:nvPr>
            <p:ph type="body" idx="1"/>
          </p:nvPr>
        </p:nvSpPr>
        <p:spPr/>
        <p:txBody>
          <a:bodyPr/>
          <a:lstStyle/>
          <a:p>
            <a:r>
              <a:rPr lang="nb-NO" sz="1800" b="0" i="0" dirty="0">
                <a:solidFill>
                  <a:srgbClr val="000000"/>
                </a:solidFill>
                <a:effectLst/>
                <a:latin typeface="Inter Regular"/>
              </a:rPr>
              <a:t>Mobbing er en form for trakassering. Det er når en person gjentatte ganger og over tid, blir systematisk utsatt for negative handlinger fra en eller flere personer som det oppleves vanskelig å forsvare seg mot. Mobbing er altså en form for </a:t>
            </a:r>
            <a:r>
              <a:rPr lang="nb-NO" sz="1800" b="0" i="0" dirty="0">
                <a:effectLst/>
                <a:latin typeface="Inter Regular"/>
              </a:rPr>
              <a:t>trakassering over tid. </a:t>
            </a:r>
          </a:p>
          <a:p>
            <a:endParaRPr lang="nb-NO" sz="1800" b="0" i="0" dirty="0">
              <a:effectLst/>
              <a:latin typeface="Inter Regular"/>
            </a:endParaRPr>
          </a:p>
          <a:p>
            <a:pPr algn="l" fontAlgn="base">
              <a:lnSpc>
                <a:spcPts val="2034"/>
              </a:lnSpc>
            </a:pPr>
            <a:r>
              <a:rPr lang="nb-NO" sz="1800" b="0" i="0" dirty="0">
                <a:solidFill>
                  <a:srgbClr val="000000"/>
                </a:solidFill>
                <a:effectLst/>
                <a:latin typeface="Inter Regular"/>
              </a:rPr>
              <a:t>Mobbing kan foregå på mange ulike måter. Det kan være direkte, åpne eller aggressive handlinger, eller foregå mer indirekte, skjult eller diskret. Det kan være krenkende både ved å rette seg mot offeret som person eller mot offerets arbeidssituasjon.</a:t>
            </a:r>
          </a:p>
          <a:p>
            <a:pPr algn="l" fontAlgn="base">
              <a:lnSpc>
                <a:spcPts val="2034"/>
              </a:lnSpc>
            </a:pPr>
            <a:endParaRPr lang="nb-NO" sz="1800" b="0" i="0" dirty="0">
              <a:solidFill>
                <a:srgbClr val="000000"/>
              </a:solidFill>
              <a:effectLst/>
              <a:latin typeface="Inter Regular"/>
            </a:endParaRPr>
          </a:p>
          <a:p>
            <a:pPr algn="l" fontAlgn="base">
              <a:lnSpc>
                <a:spcPts val="2034"/>
              </a:lnSpc>
            </a:pPr>
            <a:r>
              <a:rPr lang="nb-NO" sz="1800" b="0" i="0" dirty="0">
                <a:solidFill>
                  <a:srgbClr val="000000"/>
                </a:solidFill>
                <a:effectLst/>
                <a:latin typeface="Inter Regular"/>
              </a:rPr>
              <a:t>På jobber kan mobbing for eksempel dreie seg om at arbeidstakeren blir</a:t>
            </a:r>
          </a:p>
          <a:p>
            <a:pPr algn="l" fontAlgn="base">
              <a:lnSpc>
                <a:spcPts val="2034"/>
              </a:lnSpc>
              <a:buFont typeface="Arial" panose="020B0604020202020204" pitchFamily="34" charset="0"/>
              <a:buChar char="•"/>
            </a:pPr>
            <a:r>
              <a:rPr lang="nb-NO" sz="1800" b="0" i="0" dirty="0">
                <a:solidFill>
                  <a:srgbClr val="000000"/>
                </a:solidFill>
                <a:effectLst/>
                <a:latin typeface="inherit"/>
              </a:rPr>
              <a:t>plaget eller ertet</a:t>
            </a:r>
          </a:p>
          <a:p>
            <a:pPr algn="l" fontAlgn="base">
              <a:lnSpc>
                <a:spcPts val="2034"/>
              </a:lnSpc>
              <a:buFont typeface="Arial" panose="020B0604020202020204" pitchFamily="34" charset="0"/>
              <a:buChar char="•"/>
            </a:pPr>
            <a:r>
              <a:rPr lang="nb-NO" sz="1800" b="0" i="0" dirty="0">
                <a:solidFill>
                  <a:srgbClr val="000000"/>
                </a:solidFill>
                <a:effectLst/>
                <a:latin typeface="inherit"/>
              </a:rPr>
              <a:t>latterliggjort</a:t>
            </a:r>
          </a:p>
          <a:p>
            <a:pPr algn="l" fontAlgn="base">
              <a:lnSpc>
                <a:spcPts val="2034"/>
              </a:lnSpc>
              <a:buFont typeface="Arial" panose="020B0604020202020204" pitchFamily="34" charset="0"/>
              <a:buChar char="•"/>
            </a:pPr>
            <a:r>
              <a:rPr lang="nb-NO" sz="1800" b="0" i="0" dirty="0">
                <a:solidFill>
                  <a:srgbClr val="000000"/>
                </a:solidFill>
                <a:effectLst/>
                <a:latin typeface="inherit"/>
              </a:rPr>
              <a:t>forskjellsbehandlet</a:t>
            </a:r>
          </a:p>
          <a:p>
            <a:pPr algn="l" fontAlgn="base">
              <a:lnSpc>
                <a:spcPts val="2034"/>
              </a:lnSpc>
              <a:buFont typeface="Arial" panose="020B0604020202020204" pitchFamily="34" charset="0"/>
              <a:buChar char="•"/>
            </a:pPr>
            <a:r>
              <a:rPr lang="nb-NO" sz="1800" b="0" i="0" dirty="0">
                <a:solidFill>
                  <a:srgbClr val="000000"/>
                </a:solidFill>
                <a:effectLst/>
                <a:latin typeface="inherit"/>
              </a:rPr>
              <a:t>baksnakket</a:t>
            </a:r>
          </a:p>
          <a:p>
            <a:pPr algn="l" fontAlgn="base">
              <a:lnSpc>
                <a:spcPts val="2034"/>
              </a:lnSpc>
              <a:buFont typeface="Arial" panose="020B0604020202020204" pitchFamily="34" charset="0"/>
              <a:buChar char="•"/>
            </a:pPr>
            <a:r>
              <a:rPr lang="nb-NO" sz="1800" b="0" i="0" dirty="0">
                <a:solidFill>
                  <a:srgbClr val="000000"/>
                </a:solidFill>
                <a:effectLst/>
                <a:latin typeface="inherit"/>
              </a:rPr>
              <a:t>Utestengt, enten fra det sosiale nettverket på jobben eller unntatt viktig informasjon</a:t>
            </a:r>
          </a:p>
          <a:p>
            <a:pPr algn="l" fontAlgn="base">
              <a:lnSpc>
                <a:spcPts val="2034"/>
              </a:lnSpc>
              <a:buFont typeface="Arial" panose="020B0604020202020204" pitchFamily="34" charset="0"/>
              <a:buNone/>
            </a:pPr>
            <a:r>
              <a:rPr lang="nb-NO" sz="1800" b="0" i="0" dirty="0">
                <a:solidFill>
                  <a:srgbClr val="000000"/>
                </a:solidFill>
                <a:effectLst/>
                <a:latin typeface="inherit"/>
              </a:rPr>
              <a:t>Det kan også være at man blir gitt urimelige tidsfrister, meningsløse oppgaver eller overdrevent beskyldt for dårlig arbeid</a:t>
            </a:r>
          </a:p>
          <a:p>
            <a:pPr algn="l" fontAlgn="base">
              <a:lnSpc>
                <a:spcPts val="2034"/>
              </a:lnSpc>
              <a:buFont typeface="Arial" panose="020B0604020202020204" pitchFamily="34" charset="0"/>
              <a:buNone/>
            </a:pPr>
            <a:endParaRPr lang="nb-NO" sz="1800" b="0" i="0" dirty="0">
              <a:solidFill>
                <a:srgbClr val="000000"/>
              </a:solidFill>
              <a:effectLst/>
              <a:latin typeface="inherit"/>
            </a:endParaRPr>
          </a:p>
          <a:p>
            <a:pPr algn="l" fontAlgn="base">
              <a:lnSpc>
                <a:spcPts val="2034"/>
              </a:lnSpc>
            </a:pPr>
            <a:r>
              <a:rPr lang="nb-NO" sz="1800" b="0" i="0" dirty="0">
                <a:solidFill>
                  <a:srgbClr val="000000"/>
                </a:solidFill>
                <a:effectLst/>
                <a:latin typeface="Inter Regular"/>
              </a:rPr>
              <a:t>Grunnen til at mobbing er vanskelig å forsvare seg mot, er ofte en opplevd ubalanse i makt- eller styrkeforholdet mellom partene. Dessuten kan mobbingen virke utmattende over tid, og dermed gjøre det vanskelig å stå imot handlingene. Mobbing er derfor et alvorlig arbeidsmiljøproblem og kan være svært belastende. </a:t>
            </a:r>
          </a:p>
          <a:p>
            <a:pPr algn="l" fontAlgn="base">
              <a:lnSpc>
                <a:spcPts val="2034"/>
              </a:lnSpc>
            </a:pPr>
            <a:endParaRPr lang="nb-NO" sz="1800" b="0" i="0" dirty="0">
              <a:solidFill>
                <a:srgbClr val="000000"/>
              </a:solidFill>
              <a:effectLst/>
              <a:latin typeface="Inter Regular"/>
            </a:endParaRPr>
          </a:p>
          <a:p>
            <a:pPr algn="l" fontAlgn="base">
              <a:lnSpc>
                <a:spcPts val="2034"/>
              </a:lnSpc>
            </a:pPr>
            <a:r>
              <a:rPr lang="nb-NO" sz="1800" b="0" i="0" dirty="0">
                <a:solidFill>
                  <a:srgbClr val="000000"/>
                </a:solidFill>
                <a:effectLst/>
                <a:latin typeface="Inter Regular"/>
              </a:rPr>
              <a:t>Illustrasjoner hentet fra </a:t>
            </a:r>
            <a:r>
              <a:rPr lang="nb-NO" sz="2800" dirty="0" err="1">
                <a:hlinkClick r:id="rId3"/>
              </a:rPr>
              <a:t>Læringsværktøjer</a:t>
            </a:r>
            <a:r>
              <a:rPr lang="nb-NO" sz="2800" dirty="0">
                <a:hlinkClick r:id="rId3"/>
              </a:rPr>
              <a:t> — SEA HEALTH &amp; WELFARE</a:t>
            </a:r>
            <a:endParaRPr lang="nb-NO" sz="1800" b="0" i="0" dirty="0">
              <a:solidFill>
                <a:srgbClr val="000000"/>
              </a:solidFill>
              <a:effectLst/>
              <a:latin typeface="Inter Regular"/>
            </a:endParaRPr>
          </a:p>
          <a:p>
            <a:endParaRPr lang="nb-NO" dirty="0"/>
          </a:p>
        </p:txBody>
      </p:sp>
      <p:sp>
        <p:nvSpPr>
          <p:cNvPr id="4" name="Plassholder for lysbildenummer 3">
            <a:extLst>
              <a:ext uri="{FF2B5EF4-FFF2-40B4-BE49-F238E27FC236}">
                <a16:creationId xmlns:a16="http://schemas.microsoft.com/office/drawing/2014/main" id="{88D1EF7D-55AD-2CEF-4B84-0C44740E4221}"/>
              </a:ext>
            </a:extLst>
          </p:cNvPr>
          <p:cNvSpPr>
            <a:spLocks noGrp="1"/>
          </p:cNvSpPr>
          <p:nvPr>
            <p:ph type="sldNum" sz="quarter" idx="5"/>
          </p:nvPr>
        </p:nvSpPr>
        <p:spPr/>
        <p:txBody>
          <a:bodyPr/>
          <a:lstStyle/>
          <a:p>
            <a:fld id="{ECF61010-472B-4DD4-B645-5D466FA83E3B}" type="slidenum">
              <a:rPr lang="nb-NO" smtClean="0"/>
              <a:t>4</a:t>
            </a:fld>
            <a:endParaRPr lang="nb-NO"/>
          </a:p>
        </p:txBody>
      </p:sp>
    </p:spTree>
    <p:extLst>
      <p:ext uri="{BB962C8B-B14F-4D97-AF65-F5344CB8AC3E}">
        <p14:creationId xmlns:p14="http://schemas.microsoft.com/office/powerpoint/2010/main" val="258295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71F8-E0AC-D142-422E-139281CF868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56CA2E2-C43C-6ACB-6602-16B22FC029F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F7FF0A7-914A-744F-95F7-C6E486885F26}"/>
              </a:ext>
            </a:extLst>
          </p:cNvPr>
          <p:cNvSpPr>
            <a:spLocks noGrp="1"/>
          </p:cNvSpPr>
          <p:nvPr>
            <p:ph type="body" idx="1"/>
          </p:nvPr>
        </p:nvSpPr>
        <p:spPr/>
        <p:txBody>
          <a:bodyPr/>
          <a:lstStyle/>
          <a:p>
            <a:pPr algn="l" fontAlgn="base">
              <a:lnSpc>
                <a:spcPts val="2034"/>
              </a:lnSpc>
              <a:buFont typeface="Arial" panose="020B0604020202020204" pitchFamily="34" charset="0"/>
              <a:buNone/>
            </a:pPr>
            <a:endParaRPr lang="nb-NO" sz="1800" b="0" i="0" dirty="0">
              <a:solidFill>
                <a:srgbClr val="000000"/>
              </a:solidFill>
              <a:effectLst/>
              <a:latin typeface="inherit"/>
            </a:endParaRPr>
          </a:p>
          <a:p>
            <a:pPr algn="l" fontAlgn="base">
              <a:lnSpc>
                <a:spcPts val="2034"/>
              </a:lnSpc>
            </a:pPr>
            <a:r>
              <a:rPr lang="nb-NO" sz="1800" b="0" i="0" dirty="0">
                <a:solidFill>
                  <a:srgbClr val="000000"/>
                </a:solidFill>
                <a:effectLst/>
                <a:latin typeface="Inter Regular"/>
              </a:rPr>
              <a:t>Grunnen til at mobbing er vanskelig å forsvare seg mot, er ofte en opplevd ubalanse i makt- eller styrkeforholdet mellom partene. Dessuten kan mobbingen virke utmattende over tid, og dermed gjøre det vanskelig å stå imot handlingene. Mobbing er derfor et alvorlig arbeidsmiljøproblem og kan være svært belastende. </a:t>
            </a:r>
          </a:p>
          <a:p>
            <a:pPr algn="l" fontAlgn="base">
              <a:lnSpc>
                <a:spcPts val="2034"/>
              </a:lnSpc>
            </a:pPr>
            <a:endParaRPr lang="nb-NO" sz="1800" b="0" i="0" dirty="0">
              <a:solidFill>
                <a:srgbClr val="000000"/>
              </a:solidFill>
              <a:effectLst/>
              <a:latin typeface="Inter Regular"/>
            </a:endParaRPr>
          </a:p>
          <a:p>
            <a:pPr algn="l" fontAlgn="base">
              <a:lnSpc>
                <a:spcPts val="2034"/>
              </a:lnSpc>
            </a:pPr>
            <a:r>
              <a:rPr lang="nb-NO" sz="1800" b="0" i="0" dirty="0">
                <a:solidFill>
                  <a:srgbClr val="000000"/>
                </a:solidFill>
                <a:effectLst/>
                <a:latin typeface="Inter Regular"/>
              </a:rPr>
              <a:t>Illustrasjoner hentet fra </a:t>
            </a:r>
            <a:r>
              <a:rPr lang="nb-NO" sz="2800" dirty="0" err="1">
                <a:hlinkClick r:id="rId3"/>
              </a:rPr>
              <a:t>Læringsværktøjer</a:t>
            </a:r>
            <a:r>
              <a:rPr lang="nb-NO" sz="2800" dirty="0">
                <a:hlinkClick r:id="rId3"/>
              </a:rPr>
              <a:t> — SEA HEALTH &amp; WELFARE</a:t>
            </a:r>
            <a:endParaRPr lang="nb-NO" sz="1800" b="0" i="0" dirty="0">
              <a:solidFill>
                <a:srgbClr val="000000"/>
              </a:solidFill>
              <a:effectLst/>
              <a:latin typeface="Inter Regular"/>
            </a:endParaRPr>
          </a:p>
          <a:p>
            <a:endParaRPr lang="nb-NO" dirty="0"/>
          </a:p>
        </p:txBody>
      </p:sp>
      <p:sp>
        <p:nvSpPr>
          <p:cNvPr id="4" name="Plassholder for lysbildenummer 3">
            <a:extLst>
              <a:ext uri="{FF2B5EF4-FFF2-40B4-BE49-F238E27FC236}">
                <a16:creationId xmlns:a16="http://schemas.microsoft.com/office/drawing/2014/main" id="{5894A4A1-9386-108C-2C82-A917B5593620}"/>
              </a:ext>
            </a:extLst>
          </p:cNvPr>
          <p:cNvSpPr>
            <a:spLocks noGrp="1"/>
          </p:cNvSpPr>
          <p:nvPr>
            <p:ph type="sldNum" sz="quarter" idx="5"/>
          </p:nvPr>
        </p:nvSpPr>
        <p:spPr/>
        <p:txBody>
          <a:bodyPr/>
          <a:lstStyle/>
          <a:p>
            <a:fld id="{ECF61010-472B-4DD4-B645-5D466FA83E3B}" type="slidenum">
              <a:rPr lang="nb-NO" smtClean="0"/>
              <a:t>5</a:t>
            </a:fld>
            <a:endParaRPr lang="nb-NO"/>
          </a:p>
        </p:txBody>
      </p:sp>
    </p:spTree>
    <p:extLst>
      <p:ext uri="{BB962C8B-B14F-4D97-AF65-F5344CB8AC3E}">
        <p14:creationId xmlns:p14="http://schemas.microsoft.com/office/powerpoint/2010/main" val="47546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D0426-6FCB-1EA9-2BDD-B82A17685E0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A07A49F-C579-48F9-02CF-66D700CAFC4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E90E58B-991B-00B1-8F0E-B0F8B0743DFD}"/>
              </a:ext>
            </a:extLst>
          </p:cNvPr>
          <p:cNvSpPr>
            <a:spLocks noGrp="1"/>
          </p:cNvSpPr>
          <p:nvPr>
            <p:ph type="body" idx="1"/>
          </p:nvPr>
        </p:nvSpPr>
        <p:spPr/>
        <p:txBody>
          <a:bodyPr/>
          <a:lstStyle/>
          <a:p>
            <a:r>
              <a:rPr lang="nb-NO" dirty="0"/>
              <a:t>Så tilbake til mobbing og trakassering i den maritime næringen</a:t>
            </a:r>
          </a:p>
          <a:p>
            <a:endParaRPr lang="nb-NO" dirty="0"/>
          </a:p>
          <a:p>
            <a:r>
              <a:rPr lang="nb-NO" dirty="0"/>
              <a:t>Figur: illustrert av Microsoft </a:t>
            </a:r>
            <a:r>
              <a:rPr lang="nb-NO" dirty="0" err="1"/>
              <a:t>Copilot</a:t>
            </a:r>
            <a:r>
              <a:rPr lang="nb-NO" dirty="0"/>
              <a:t>, en AI-assistent.</a:t>
            </a:r>
          </a:p>
          <a:p>
            <a:endParaRPr lang="nb-NO" dirty="0"/>
          </a:p>
        </p:txBody>
      </p:sp>
      <p:sp>
        <p:nvSpPr>
          <p:cNvPr id="4" name="Plassholder for lysbildenummer 3">
            <a:extLst>
              <a:ext uri="{FF2B5EF4-FFF2-40B4-BE49-F238E27FC236}">
                <a16:creationId xmlns:a16="http://schemas.microsoft.com/office/drawing/2014/main" id="{6107C707-7621-8996-408F-D8123B95C370}"/>
              </a:ext>
            </a:extLst>
          </p:cNvPr>
          <p:cNvSpPr>
            <a:spLocks noGrp="1"/>
          </p:cNvSpPr>
          <p:nvPr>
            <p:ph type="sldNum" sz="quarter" idx="5"/>
          </p:nvPr>
        </p:nvSpPr>
        <p:spPr/>
        <p:txBody>
          <a:bodyPr/>
          <a:lstStyle/>
          <a:p>
            <a:fld id="{ECF61010-472B-4DD4-B645-5D466FA83E3B}" type="slidenum">
              <a:rPr lang="nb-NO" smtClean="0"/>
              <a:t>6</a:t>
            </a:fld>
            <a:endParaRPr lang="nb-NO"/>
          </a:p>
        </p:txBody>
      </p:sp>
    </p:spTree>
    <p:extLst>
      <p:ext uri="{BB962C8B-B14F-4D97-AF65-F5344CB8AC3E}">
        <p14:creationId xmlns:p14="http://schemas.microsoft.com/office/powerpoint/2010/main" val="46951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023C-56EE-000B-E7B0-A0BC131D12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046D81D-5D33-B635-F6CB-E2B1888FE74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90D67E9-C370-B1BB-5D5C-72227D0B8F9C}"/>
              </a:ext>
            </a:extLst>
          </p:cNvPr>
          <p:cNvSpPr>
            <a:spLocks noGrp="1"/>
          </p:cNvSpPr>
          <p:nvPr>
            <p:ph type="body" idx="1"/>
          </p:nvPr>
        </p:nvSpPr>
        <p:spPr/>
        <p:txBody>
          <a:bodyPr/>
          <a:lstStyle/>
          <a:p>
            <a:r>
              <a:rPr lang="nb-NO" b="0" i="0" dirty="0">
                <a:solidFill>
                  <a:srgbClr val="333333"/>
                </a:solidFill>
                <a:effectLst/>
                <a:latin typeface="Stag Sans"/>
              </a:rPr>
              <a:t>Når sjøfartsdirektoratet sist gjennomførte en spørreundersøkelse om maritim sikkerhet i 2023, viste denne at hele 27% svarer at de har blitt trakassert eller mobbet de siste 12 månedene</a:t>
            </a:r>
          </a:p>
          <a:p>
            <a:endParaRPr lang="nb-NO" b="0" i="0" dirty="0">
              <a:solidFill>
                <a:srgbClr val="333333"/>
              </a:solidFill>
              <a:effectLst/>
              <a:latin typeface="Stag Sans"/>
            </a:endParaRPr>
          </a:p>
          <a:p>
            <a:r>
              <a:rPr lang="nb-NO" b="0" i="0" dirty="0">
                <a:solidFill>
                  <a:srgbClr val="333333"/>
                </a:solidFill>
                <a:effectLst/>
                <a:latin typeface="Stag Sans"/>
              </a:rPr>
              <a:t>Dette er en undersøkelse som gjennomføres ofte, og formålet er å supplere og oppdatere kunnskap om bakenforliggende forhold og årsaker til hendelser. Undersøkelsen kunne derfor vise at det er å en direkte sammenheng mellom sikkerhetsrisikoer for de som jobber på sjøen og trakassering og mobbing. Dette ved å se at en</a:t>
            </a:r>
            <a:r>
              <a:rPr lang="nb-NO" dirty="0"/>
              <a:t> betydelig større andel av de som rapporterte å ha blitt trakassert eller mobbet har også vært involvert i nestenulykker og faktiske ulykker.</a:t>
            </a:r>
            <a:endParaRPr lang="nb-NO" b="0" i="0" dirty="0">
              <a:solidFill>
                <a:srgbClr val="333333"/>
              </a:solidFill>
              <a:effectLst/>
              <a:latin typeface="Stag Sans"/>
            </a:endParaRPr>
          </a:p>
          <a:p>
            <a:endParaRPr lang="nb-NO" b="0" i="0" dirty="0">
              <a:solidFill>
                <a:srgbClr val="333333"/>
              </a:solidFill>
              <a:effectLst/>
              <a:latin typeface="Stag Sans"/>
            </a:endParaRPr>
          </a:p>
          <a:p>
            <a:r>
              <a:rPr lang="nb-NO" b="0" i="0" dirty="0">
                <a:solidFill>
                  <a:srgbClr val="333333"/>
                </a:solidFill>
                <a:effectLst/>
                <a:latin typeface="Stag Sans"/>
              </a:rPr>
              <a:t>Figurene er hentet fra presentasjonen med overordnede resultater: </a:t>
            </a:r>
            <a:r>
              <a:rPr lang="nb-NO" dirty="0">
                <a:hlinkClick r:id="rId3"/>
              </a:rPr>
              <a:t>Spørreundersøkelsen maritim sikkerhet 2023 - Sjøfartsdirektoratet</a:t>
            </a:r>
            <a:endParaRPr lang="nb-NO" dirty="0"/>
          </a:p>
        </p:txBody>
      </p:sp>
      <p:sp>
        <p:nvSpPr>
          <p:cNvPr id="4" name="Plassholder for lysbildenummer 3">
            <a:extLst>
              <a:ext uri="{FF2B5EF4-FFF2-40B4-BE49-F238E27FC236}">
                <a16:creationId xmlns:a16="http://schemas.microsoft.com/office/drawing/2014/main" id="{51E56718-C2FD-6C3A-0F36-DF6AE039E031}"/>
              </a:ext>
            </a:extLst>
          </p:cNvPr>
          <p:cNvSpPr>
            <a:spLocks noGrp="1"/>
          </p:cNvSpPr>
          <p:nvPr>
            <p:ph type="sldNum" sz="quarter" idx="5"/>
          </p:nvPr>
        </p:nvSpPr>
        <p:spPr/>
        <p:txBody>
          <a:bodyPr/>
          <a:lstStyle/>
          <a:p>
            <a:fld id="{ECF61010-472B-4DD4-B645-5D466FA83E3B}" type="slidenum">
              <a:rPr lang="nb-NO" smtClean="0"/>
              <a:t>7</a:t>
            </a:fld>
            <a:endParaRPr lang="nb-NO"/>
          </a:p>
        </p:txBody>
      </p:sp>
    </p:spTree>
    <p:extLst>
      <p:ext uri="{BB962C8B-B14F-4D97-AF65-F5344CB8AC3E}">
        <p14:creationId xmlns:p14="http://schemas.microsoft.com/office/powerpoint/2010/main" val="48390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0AC0-108A-9B95-FD7C-5D2D5370C11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A75ADC4-CC01-6514-5BA1-1EE25A7B04C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5063185-1DF1-0998-0016-1EE4C028B2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Stag Sans"/>
              </a:rPr>
              <a:t>I tillegg så viste samme undersøkelse at 2% av alle sjøansatte har opplevd seksuell trakassering de siste 12 månedene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Stag Sans"/>
              </a:rPr>
              <a:t>Og ser man kun på svarene fra de 400 kvinnene som har deltatt på undersøkelsen, så økter tallet opp til 15 % som har opplevd seksuell trakassering de siste 12 månedene.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Stag Sans"/>
              </a:rPr>
              <a:t>Man kan derfor si at trakassering og mobbing er et problem også i den maritime næringen.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Stag Sans"/>
              </a:rPr>
              <a:t>Figurene er hentet fra presentasjonen med overordnede resultater: </a:t>
            </a:r>
            <a:r>
              <a:rPr lang="nb-NO" dirty="0">
                <a:hlinkClick r:id="rId3"/>
              </a:rPr>
              <a:t>Spørreundersøkelsen maritim sikkerhet 2023 - Sjøfartsdirektoratet</a:t>
            </a:r>
            <a:endParaRPr lang="nb-NO" dirty="0"/>
          </a:p>
          <a:p>
            <a:endParaRPr lang="nb-NO" dirty="0"/>
          </a:p>
        </p:txBody>
      </p:sp>
      <p:sp>
        <p:nvSpPr>
          <p:cNvPr id="4" name="Plassholder for lysbildenummer 3">
            <a:extLst>
              <a:ext uri="{FF2B5EF4-FFF2-40B4-BE49-F238E27FC236}">
                <a16:creationId xmlns:a16="http://schemas.microsoft.com/office/drawing/2014/main" id="{0D712F5D-E916-0E89-6F9B-5F22B8208F82}"/>
              </a:ext>
            </a:extLst>
          </p:cNvPr>
          <p:cNvSpPr>
            <a:spLocks noGrp="1"/>
          </p:cNvSpPr>
          <p:nvPr>
            <p:ph type="sldNum" sz="quarter" idx="5"/>
          </p:nvPr>
        </p:nvSpPr>
        <p:spPr/>
        <p:txBody>
          <a:bodyPr/>
          <a:lstStyle/>
          <a:p>
            <a:fld id="{ECF61010-472B-4DD4-B645-5D466FA83E3B}" type="slidenum">
              <a:rPr lang="nb-NO" smtClean="0"/>
              <a:t>8</a:t>
            </a:fld>
            <a:endParaRPr lang="nb-NO"/>
          </a:p>
        </p:txBody>
      </p:sp>
    </p:spTree>
    <p:extLst>
      <p:ext uri="{BB962C8B-B14F-4D97-AF65-F5344CB8AC3E}">
        <p14:creationId xmlns:p14="http://schemas.microsoft.com/office/powerpoint/2010/main" val="10956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576C-92ED-01F1-04BF-662BBAFB90B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DF84E99-26AB-B568-37D7-CBB40923A30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864DB22-4744-FFAC-0C03-30B62852F5AD}"/>
              </a:ext>
            </a:extLst>
          </p:cNvPr>
          <p:cNvSpPr>
            <a:spLocks noGrp="1"/>
          </p:cNvSpPr>
          <p:nvPr>
            <p:ph type="body" idx="1"/>
          </p:nvPr>
        </p:nvSpPr>
        <p:spPr/>
        <p:txBody>
          <a:bodyPr/>
          <a:lstStyle/>
          <a:p>
            <a:r>
              <a:rPr lang="nb-NO" dirty="0"/>
              <a:t>Men så var det dette med hva er trakassering og hva er ikke? </a:t>
            </a:r>
          </a:p>
          <a:p>
            <a:endParaRPr lang="nb-NO" dirty="0"/>
          </a:p>
          <a:p>
            <a:r>
              <a:rPr lang="nb-NO" dirty="0"/>
              <a:t>Norsk sjømannsforbund gjennomførte også i 2023 en tilsvarende undersøkelse blant sine medlemmer, og fant lignende tall med at ca. 25 % oppgir å ha blitt mobbet eller trakassert på arbeidsplassen sin i løpet av de 3-4 siste årene. </a:t>
            </a:r>
          </a:p>
          <a:p>
            <a:endParaRPr lang="nb-NO" dirty="0"/>
          </a:p>
          <a:p>
            <a:r>
              <a:rPr lang="nb-NO" dirty="0"/>
              <a:t>Men det som er mer interessant er at når det spørres mer indirekte om ulike forhold som kan karakteriseres som mobbing eller trakassering, så øker andelen. Spør man om de har hatt negative opplevelser eller vært utsatt for negativ, krenkende eller skremmende oppførsel viser undersøkelse at hele 68 % har opplevd en form for direkte eller indirekte trakassering og mobbing på arbeidsplassen. </a:t>
            </a:r>
          </a:p>
          <a:p>
            <a:endParaRPr lang="nb-NO" dirty="0"/>
          </a:p>
          <a:p>
            <a:r>
              <a:rPr lang="nb-NO" dirty="0"/>
              <a:t>Videre oppgir 39 % det har i stor grad har hatt negative konsekvenser for arbeidssituasjonen sin.</a:t>
            </a:r>
          </a:p>
          <a:p>
            <a:endParaRPr lang="nb-NO" dirty="0"/>
          </a:p>
          <a:p>
            <a:r>
              <a:rPr lang="nb-NO" dirty="0"/>
              <a:t>Denne spørreundersøkelsen viser at det antagelig er mer trakassering enn hva vi tror</a:t>
            </a:r>
          </a:p>
          <a:p>
            <a:endParaRPr lang="nb-NO" dirty="0"/>
          </a:p>
          <a:p>
            <a:r>
              <a:rPr lang="nb-NO" dirty="0"/>
              <a:t>Kilde: </a:t>
            </a:r>
            <a:r>
              <a:rPr lang="nb-NO" dirty="0">
                <a:hlinkClick r:id="rId3"/>
              </a:rPr>
              <a:t>Rapport: En av fire opplever mobbing og/eller trakassering på jobb på sjøen | Norsk Sjømannsforbund (NSF)</a:t>
            </a:r>
            <a:endParaRPr lang="nb-NO" dirty="0"/>
          </a:p>
        </p:txBody>
      </p:sp>
      <p:sp>
        <p:nvSpPr>
          <p:cNvPr id="4" name="Plassholder for lysbildenummer 3">
            <a:extLst>
              <a:ext uri="{FF2B5EF4-FFF2-40B4-BE49-F238E27FC236}">
                <a16:creationId xmlns:a16="http://schemas.microsoft.com/office/drawing/2014/main" id="{B1C4D6BF-C747-1361-B0E9-C520AD589FB2}"/>
              </a:ext>
            </a:extLst>
          </p:cNvPr>
          <p:cNvSpPr>
            <a:spLocks noGrp="1"/>
          </p:cNvSpPr>
          <p:nvPr>
            <p:ph type="sldNum" sz="quarter" idx="5"/>
          </p:nvPr>
        </p:nvSpPr>
        <p:spPr/>
        <p:txBody>
          <a:bodyPr/>
          <a:lstStyle/>
          <a:p>
            <a:fld id="{ECF61010-472B-4DD4-B645-5D466FA83E3B}" type="slidenum">
              <a:rPr lang="nb-NO" smtClean="0"/>
              <a:t>9</a:t>
            </a:fld>
            <a:endParaRPr lang="nb-NO"/>
          </a:p>
        </p:txBody>
      </p:sp>
    </p:spTree>
    <p:extLst>
      <p:ext uri="{BB962C8B-B14F-4D97-AF65-F5344CB8AC3E}">
        <p14:creationId xmlns:p14="http://schemas.microsoft.com/office/powerpoint/2010/main" val="399633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78B761-4541-26A2-22C6-AE73FE5E53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501E85B-DA27-4521-CD90-49D47CFC7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AFD7712-250C-512D-3CFD-6800659258B1}"/>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C2778CCD-ED28-5E9C-635A-700F698831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90E23D-5B8F-E497-9FED-68B746E49184}"/>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20211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67203D-D668-A798-63BA-86AB2E9993C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A33E998-8669-C65A-B6FD-2DD152CCCA8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D7C07A-0C73-52B3-4BD5-BB999F1BC0FA}"/>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40650E5A-A9CE-E556-C000-A7CD49EE63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76481D-F5CC-8CE8-75E5-1D666B825D53}"/>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02177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D60C986-022B-2969-F859-84ACEF202E8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51D065C-0F9A-A203-4443-69440D81DAA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63A9813-1438-30DE-D87A-5F1692D71886}"/>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AD940746-A97B-95B5-DE63-5AE24CEDD8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AEF6A6-C0DA-36DF-5EA6-697F1A3DB109}"/>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139938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D4DF96-6F55-40BA-F03A-5D24C36BD6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75221A4-D7AF-5AD8-8887-AFD1B5F3A97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F2EB3BF-3B3D-3E35-5CEA-81C38601B475}"/>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750A0230-FCCD-B822-DFFD-320D98A894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9F4ACD-6F4C-9FBA-5740-36A49E28E89D}"/>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27348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ACDB17-5F84-F26D-7693-1B880F5EAA4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6C126FC-81B6-1951-E3C9-F812CD5554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70E826E-2BAF-6FFF-B57F-E6D88FFB979C}"/>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167DE0A9-B1C0-6735-ABCA-B87F93A617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685B8F-DB7F-14DC-39B4-E4988DC19762}"/>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76995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6FCC92-32D5-6518-A8C0-924BC409B7F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FD7EE66-F17C-1862-8485-AC7566E38E7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F4627CC-37FF-811D-27D8-F2719F6DC04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4A514AB-6AC2-9622-D083-F95429719FAB}"/>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6" name="Plassholder for bunntekst 5">
            <a:extLst>
              <a:ext uri="{FF2B5EF4-FFF2-40B4-BE49-F238E27FC236}">
                <a16:creationId xmlns:a16="http://schemas.microsoft.com/office/drawing/2014/main" id="{87C1E8C6-41A0-B025-580E-6227E49E23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E468CD-E134-E647-2942-24420E481BEA}"/>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2329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62E80-CFF6-3983-2CC5-20A83E7FA83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A50AAD9-8C7F-4F99-F5E7-527BEE106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A6CE756-9DB9-CB9C-005C-A9D4FA2F564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7CF4C16-0E75-A6E1-72F5-D06EB6813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2D662B4-916E-F571-8DEC-764D1496519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30532E6-3845-FCAE-FC3B-97CEBB237D25}"/>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8" name="Plassholder for bunntekst 7">
            <a:extLst>
              <a:ext uri="{FF2B5EF4-FFF2-40B4-BE49-F238E27FC236}">
                <a16:creationId xmlns:a16="http://schemas.microsoft.com/office/drawing/2014/main" id="{EFF14A7B-F6DE-7370-9C89-5535E09F0E4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52CC0B-1868-A277-855D-2CE4E1DEAB94}"/>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9694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7B0BE3-3A94-8F00-B8D5-DA603C07A56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973401B-D5F0-91C5-87A8-E6A0E9BA5CC8}"/>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4" name="Plassholder for bunntekst 3">
            <a:extLst>
              <a:ext uri="{FF2B5EF4-FFF2-40B4-BE49-F238E27FC236}">
                <a16:creationId xmlns:a16="http://schemas.microsoft.com/office/drawing/2014/main" id="{66D63DAB-225F-0A2C-0405-F77907ECEC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E54696C-FCDC-3ABB-48FB-360CDDB5CB33}"/>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92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0DEF392-E32E-A189-B10D-12869E0462ED}"/>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3" name="Plassholder for bunntekst 2">
            <a:extLst>
              <a:ext uri="{FF2B5EF4-FFF2-40B4-BE49-F238E27FC236}">
                <a16:creationId xmlns:a16="http://schemas.microsoft.com/office/drawing/2014/main" id="{5A41F78D-927C-AE3A-34FF-11059E70C37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8597DB-8D49-0911-3009-377F013B3BBE}"/>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7486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98020-02C5-AF65-CC45-705567BEC4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E55230C-0B84-387B-EF62-13F70B18D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AD0C63-3C33-8635-BDFB-DE2D0E115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CDCC94-D943-5941-53FE-3C8A693435D3}"/>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6" name="Plassholder for bunntekst 5">
            <a:extLst>
              <a:ext uri="{FF2B5EF4-FFF2-40B4-BE49-F238E27FC236}">
                <a16:creationId xmlns:a16="http://schemas.microsoft.com/office/drawing/2014/main" id="{31FDA377-B596-B290-85EE-C38FA17B57D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02CFB8-51BA-B3CC-82D1-71D1FE661D35}"/>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2817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D6EB32-7F93-7BFE-460F-18C5142E7EB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B0D3F06-BCB8-382F-6074-CFCB21AE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87BB929-4E72-39C2-2392-653550F27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BA5FB5-876D-ED51-4FBD-8AC16655D377}"/>
              </a:ext>
            </a:extLst>
          </p:cNvPr>
          <p:cNvSpPr>
            <a:spLocks noGrp="1"/>
          </p:cNvSpPr>
          <p:nvPr>
            <p:ph type="dt" sz="half" idx="10"/>
          </p:nvPr>
        </p:nvSpPr>
        <p:spPr/>
        <p:txBody>
          <a:bodyPr/>
          <a:lstStyle/>
          <a:p>
            <a:fld id="{214BDAFE-EE58-4AE9-96E0-E4A00E4989D5}" type="datetimeFigureOut">
              <a:rPr lang="nb-NO" smtClean="0"/>
              <a:t>20.05.2025</a:t>
            </a:fld>
            <a:endParaRPr lang="nb-NO"/>
          </a:p>
        </p:txBody>
      </p:sp>
      <p:sp>
        <p:nvSpPr>
          <p:cNvPr id="6" name="Plassholder for bunntekst 5">
            <a:extLst>
              <a:ext uri="{FF2B5EF4-FFF2-40B4-BE49-F238E27FC236}">
                <a16:creationId xmlns:a16="http://schemas.microsoft.com/office/drawing/2014/main" id="{FCFE741C-89DD-91E7-B045-FA1D3E69B2C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132D84F-B3D8-CC7F-1CC2-287BC7015D4C}"/>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68745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9CEB980-DF03-5147-36AF-6861A7B8B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3B01D68-1B61-4FE4-B4FC-F177D52A7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6D9C47-6027-306D-C4E3-7DB438858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4BDAFE-EE58-4AE9-96E0-E4A00E4989D5}" type="datetimeFigureOut">
              <a:rPr lang="nb-NO" smtClean="0"/>
              <a:t>20.05.2025</a:t>
            </a:fld>
            <a:endParaRPr lang="nb-NO"/>
          </a:p>
        </p:txBody>
      </p:sp>
      <p:sp>
        <p:nvSpPr>
          <p:cNvPr id="5" name="Plassholder for bunntekst 4">
            <a:extLst>
              <a:ext uri="{FF2B5EF4-FFF2-40B4-BE49-F238E27FC236}">
                <a16:creationId xmlns:a16="http://schemas.microsoft.com/office/drawing/2014/main" id="{063BCF9E-9B4C-2BD3-DF7D-31A98ADB2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83656BD1-07CA-8E38-4AEC-D0E761DBE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E6FE05-E37E-4DD7-B643-A4AFAF4C04DF}" type="slidenum">
              <a:rPr lang="nb-NO" smtClean="0"/>
              <a:t>‹#›</a:t>
            </a:fld>
            <a:endParaRPr lang="nb-NO"/>
          </a:p>
        </p:txBody>
      </p:sp>
    </p:spTree>
    <p:extLst>
      <p:ext uri="{BB962C8B-B14F-4D97-AF65-F5344CB8AC3E}">
        <p14:creationId xmlns:p14="http://schemas.microsoft.com/office/powerpoint/2010/main" val="150870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hosjofart.no/nho-sjofarts-bransjestandard/"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F7C7-C1C0-224E-2E9A-F35C58DD6FD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F240FE99-BD0C-F1B0-C286-B8DE6A5CF9C9}"/>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9BD4A8E7-24A4-D69C-89E3-B7DB29A391AD}"/>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Trakassering og mobbing</a:t>
            </a:r>
          </a:p>
        </p:txBody>
      </p:sp>
      <p:pic>
        <p:nvPicPr>
          <p:cNvPr id="12" name="Bilde 11">
            <a:extLst>
              <a:ext uri="{FF2B5EF4-FFF2-40B4-BE49-F238E27FC236}">
                <a16:creationId xmlns:a16="http://schemas.microsoft.com/office/drawing/2014/main" id="{DAD859FA-D302-9D68-62CD-CA16844D9790}"/>
              </a:ext>
            </a:extLst>
          </p:cNvPr>
          <p:cNvPicPr>
            <a:picLocks noChangeAspect="1"/>
          </p:cNvPicPr>
          <p:nvPr/>
        </p:nvPicPr>
        <p:blipFill>
          <a:blip r:embed="rId3"/>
          <a:stretch>
            <a:fillRect/>
          </a:stretch>
        </p:blipFill>
        <p:spPr>
          <a:xfrm>
            <a:off x="1264105" y="6245179"/>
            <a:ext cx="3628053" cy="612821"/>
          </a:xfrm>
          <a:prstGeom prst="rect">
            <a:avLst/>
          </a:prstGeom>
        </p:spPr>
      </p:pic>
      <p:pic>
        <p:nvPicPr>
          <p:cNvPr id="13" name="Bilde 12">
            <a:extLst>
              <a:ext uri="{FF2B5EF4-FFF2-40B4-BE49-F238E27FC236}">
                <a16:creationId xmlns:a16="http://schemas.microsoft.com/office/drawing/2014/main" id="{062F4A3C-3E05-899F-085A-EDC2EB6BA46A}"/>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descr="Et bilde som inneholder klær, tegnefilm, maling, mann&#10;&#10;KI-generert innhold kan være feil.">
            <a:extLst>
              <a:ext uri="{FF2B5EF4-FFF2-40B4-BE49-F238E27FC236}">
                <a16:creationId xmlns:a16="http://schemas.microsoft.com/office/drawing/2014/main" id="{949CE28A-9948-588E-4DEF-B07499C65F2F}"/>
              </a:ext>
            </a:extLst>
          </p:cNvPr>
          <p:cNvPicPr>
            <a:picLocks noChangeAspect="1"/>
          </p:cNvPicPr>
          <p:nvPr/>
        </p:nvPicPr>
        <p:blipFill>
          <a:blip r:embed="rId5"/>
          <a:stretch>
            <a:fillRect/>
          </a:stretch>
        </p:blipFill>
        <p:spPr>
          <a:xfrm>
            <a:off x="6604720" y="889719"/>
            <a:ext cx="5094008" cy="5094008"/>
          </a:xfrm>
          <a:prstGeom prst="rect">
            <a:avLst/>
          </a:prstGeom>
        </p:spPr>
      </p:pic>
    </p:spTree>
    <p:extLst>
      <p:ext uri="{BB962C8B-B14F-4D97-AF65-F5344CB8AC3E}">
        <p14:creationId xmlns:p14="http://schemas.microsoft.com/office/powerpoint/2010/main" val="36690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1B51-0224-A999-282C-7EBB44CF6DD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BE86FBE-B86B-B464-565B-BB9A5D492FE8}"/>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50A038E3-6DA2-FB04-E3D4-8A0CF6A1DF2A}"/>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1363E069-07C5-F860-CD11-5F7CB6F095AD}"/>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9" name="Bilde 8">
            <a:extLst>
              <a:ext uri="{FF2B5EF4-FFF2-40B4-BE49-F238E27FC236}">
                <a16:creationId xmlns:a16="http://schemas.microsoft.com/office/drawing/2014/main" id="{3A3CB329-2BAE-C50B-A9A2-07F7982D94B8}"/>
              </a:ext>
            </a:extLst>
          </p:cNvPr>
          <p:cNvPicPr>
            <a:picLocks noChangeAspect="1"/>
          </p:cNvPicPr>
          <p:nvPr/>
        </p:nvPicPr>
        <p:blipFill>
          <a:blip r:embed="rId5"/>
          <a:srcRect t="4071" b="6096"/>
          <a:stretch/>
        </p:blipFill>
        <p:spPr>
          <a:xfrm>
            <a:off x="1354529" y="532262"/>
            <a:ext cx="9573366" cy="5349923"/>
          </a:xfrm>
          <a:prstGeom prst="rect">
            <a:avLst/>
          </a:prstGeom>
        </p:spPr>
      </p:pic>
      <p:sp>
        <p:nvSpPr>
          <p:cNvPr id="4" name="Rektangel: avrundede hjørner 3">
            <a:extLst>
              <a:ext uri="{FF2B5EF4-FFF2-40B4-BE49-F238E27FC236}">
                <a16:creationId xmlns:a16="http://schemas.microsoft.com/office/drawing/2014/main" id="{9AD47492-F9F9-C105-2A36-DCE29264988C}"/>
              </a:ext>
            </a:extLst>
          </p:cNvPr>
          <p:cNvSpPr/>
          <p:nvPr/>
        </p:nvSpPr>
        <p:spPr>
          <a:xfrm>
            <a:off x="1915013" y="3620069"/>
            <a:ext cx="2629692" cy="888940"/>
          </a:xfrm>
          <a:prstGeom prst="roundRect">
            <a:avLst/>
          </a:prstGeom>
          <a:noFill/>
          <a:ln w="57150">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avrundede hjørner 4">
            <a:extLst>
              <a:ext uri="{FF2B5EF4-FFF2-40B4-BE49-F238E27FC236}">
                <a16:creationId xmlns:a16="http://schemas.microsoft.com/office/drawing/2014/main" id="{4857F612-9ED6-EEC0-3D73-1244C79CB6C8}"/>
              </a:ext>
            </a:extLst>
          </p:cNvPr>
          <p:cNvSpPr/>
          <p:nvPr/>
        </p:nvSpPr>
        <p:spPr>
          <a:xfrm>
            <a:off x="4665983" y="3620069"/>
            <a:ext cx="2629692" cy="888940"/>
          </a:xfrm>
          <a:prstGeom prst="roundRect">
            <a:avLst/>
          </a:prstGeom>
          <a:noFill/>
          <a:ln w="57150">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292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par>
                                <p:cTn id="24" presetID="42" presetClass="exit" presetSubtype="0" fill="hold" grpId="0" nodeType="withEffect">
                                  <p:stCondLst>
                                    <p:cond delay="0"/>
                                  </p:stCondLst>
                                  <p:childTnLst>
                                    <p:animEffect transition="out" filter="fade">
                                      <p:cBhvr>
                                        <p:cTn id="25" dur="1000"/>
                                        <p:tgtEl>
                                          <p:spTgt spid="5"/>
                                        </p:tgtEl>
                                      </p:cBhvr>
                                    </p:animEffect>
                                    <p:anim calcmode="lin" valueType="num">
                                      <p:cBhvr>
                                        <p:cTn id="26" dur="1000"/>
                                        <p:tgtEl>
                                          <p:spTgt spid="5"/>
                                        </p:tgtEl>
                                        <p:attrNameLst>
                                          <p:attrName>ppt_x</p:attrName>
                                        </p:attrNameLst>
                                      </p:cBhvr>
                                      <p:tavLst>
                                        <p:tav tm="0">
                                          <p:val>
                                            <p:strVal val="ppt_x"/>
                                          </p:val>
                                        </p:tav>
                                        <p:tav tm="100000">
                                          <p:val>
                                            <p:strVal val="ppt_x"/>
                                          </p:val>
                                        </p:tav>
                                      </p:tavLst>
                                    </p:anim>
                                    <p:anim calcmode="lin" valueType="num">
                                      <p:cBhvr>
                                        <p:cTn id="27" dur="1000"/>
                                        <p:tgtEl>
                                          <p:spTgt spid="5"/>
                                        </p:tgtEl>
                                        <p:attrNameLst>
                                          <p:attrName>ppt_y</p:attrName>
                                        </p:attrNameLst>
                                      </p:cBhvr>
                                      <p:tavLst>
                                        <p:tav tm="0">
                                          <p:val>
                                            <p:strVal val="ppt_y"/>
                                          </p:val>
                                        </p:tav>
                                        <p:tav tm="100000">
                                          <p:val>
                                            <p:strVal val="ppt_y+.1"/>
                                          </p:val>
                                        </p:tav>
                                      </p:tavLst>
                                    </p:anim>
                                    <p:set>
                                      <p:cBhvr>
                                        <p:cTn id="28" dur="1" fill="hold">
                                          <p:stCondLst>
                                            <p:cond delay="999"/>
                                          </p:stCondLst>
                                        </p:cTn>
                                        <p:tgtEl>
                                          <p:spTgt spid="5"/>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9"/>
                                        </p:tgtEl>
                                      </p:cBhvr>
                                    </p:animEffect>
                                    <p:anim calcmode="lin" valueType="num">
                                      <p:cBhvr>
                                        <p:cTn id="31" dur="1000"/>
                                        <p:tgtEl>
                                          <p:spTgt spid="9"/>
                                        </p:tgtEl>
                                        <p:attrNameLst>
                                          <p:attrName>ppt_x</p:attrName>
                                        </p:attrNameLst>
                                      </p:cBhvr>
                                      <p:tavLst>
                                        <p:tav tm="0">
                                          <p:val>
                                            <p:strVal val="ppt_x"/>
                                          </p:val>
                                        </p:tav>
                                        <p:tav tm="100000">
                                          <p:val>
                                            <p:strVal val="ppt_x"/>
                                          </p:val>
                                        </p:tav>
                                      </p:tavLst>
                                    </p:anim>
                                    <p:anim calcmode="lin" valueType="num">
                                      <p:cBhvr>
                                        <p:cTn id="32" dur="1000"/>
                                        <p:tgtEl>
                                          <p:spTgt spid="9"/>
                                        </p:tgtEl>
                                        <p:attrNameLst>
                                          <p:attrName>ppt_y</p:attrName>
                                        </p:attrNameLst>
                                      </p:cBhvr>
                                      <p:tavLst>
                                        <p:tav tm="0">
                                          <p:val>
                                            <p:strVal val="ppt_y"/>
                                          </p:val>
                                        </p:tav>
                                        <p:tav tm="100000">
                                          <p:val>
                                            <p:strVal val="ppt_y+.1"/>
                                          </p:val>
                                        </p:tav>
                                      </p:tavLst>
                                    </p:anim>
                                    <p:set>
                                      <p:cBhvr>
                                        <p:cTn id="3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FEE0-E92A-6DE8-25BF-2ED8628DB79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A9664212-F76C-4899-1608-C8E711AD397C}"/>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E21229DF-6800-EB7F-A3AE-8EE2E4FF9527}"/>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Seksuell trakassering</a:t>
            </a:r>
          </a:p>
        </p:txBody>
      </p:sp>
      <p:pic>
        <p:nvPicPr>
          <p:cNvPr id="12" name="Bilde 11">
            <a:extLst>
              <a:ext uri="{FF2B5EF4-FFF2-40B4-BE49-F238E27FC236}">
                <a16:creationId xmlns:a16="http://schemas.microsoft.com/office/drawing/2014/main" id="{ACF21368-7C4C-D127-267A-C72FBFB97724}"/>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5" name="Bilde 4">
            <a:extLst>
              <a:ext uri="{FF2B5EF4-FFF2-40B4-BE49-F238E27FC236}">
                <a16:creationId xmlns:a16="http://schemas.microsoft.com/office/drawing/2014/main" id="{44B9657A-A111-20FB-EC99-5184AD6404D0}"/>
              </a:ext>
            </a:extLst>
          </p:cNvPr>
          <p:cNvPicPr>
            <a:picLocks noChangeAspect="1"/>
          </p:cNvPicPr>
          <p:nvPr/>
        </p:nvPicPr>
        <p:blipFill>
          <a:blip r:embed="rId4"/>
          <a:stretch>
            <a:fillRect/>
          </a:stretch>
        </p:blipFill>
        <p:spPr>
          <a:xfrm>
            <a:off x="6880524" y="207601"/>
            <a:ext cx="4526953" cy="6442797"/>
          </a:xfrm>
          <a:prstGeom prst="rect">
            <a:avLst/>
          </a:prstGeom>
        </p:spPr>
      </p:pic>
      <p:sp>
        <p:nvSpPr>
          <p:cNvPr id="6" name="Rektangel: avrundede hjørner 5">
            <a:extLst>
              <a:ext uri="{FF2B5EF4-FFF2-40B4-BE49-F238E27FC236}">
                <a16:creationId xmlns:a16="http://schemas.microsoft.com/office/drawing/2014/main" id="{2862D691-06D0-31A8-2C0C-AA1915F9BBBE}"/>
              </a:ext>
            </a:extLst>
          </p:cNvPr>
          <p:cNvSpPr/>
          <p:nvPr/>
        </p:nvSpPr>
        <p:spPr>
          <a:xfrm>
            <a:off x="652877" y="3701675"/>
            <a:ext cx="4858035" cy="1951630"/>
          </a:xfrm>
          <a:prstGeom prst="round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Enhver form for uønsket seksuell oppmerksomhet som har som formål eller virkning å være krenkende, skremmende, fiendtlig, nedverdigende, ydmykende eller plagsom.</a:t>
            </a:r>
          </a:p>
          <a:p>
            <a:pPr algn="ctr"/>
            <a:endParaRPr lang="nb-NO" sz="2000" dirty="0"/>
          </a:p>
        </p:txBody>
      </p:sp>
      <p:sp>
        <p:nvSpPr>
          <p:cNvPr id="4" name="Frihåndsform: figur 3">
            <a:extLst>
              <a:ext uri="{FF2B5EF4-FFF2-40B4-BE49-F238E27FC236}">
                <a16:creationId xmlns:a16="http://schemas.microsoft.com/office/drawing/2014/main" id="{A914CA2F-B869-3F85-3BB0-E5EE29AD3835}"/>
              </a:ext>
            </a:extLst>
          </p:cNvPr>
          <p:cNvSpPr/>
          <p:nvPr/>
        </p:nvSpPr>
        <p:spPr>
          <a:xfrm>
            <a:off x="6880524" y="251916"/>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seksuelt betonte blikk </a:t>
            </a:r>
            <a:endParaRPr lang="nb-NO" sz="2800" kern="1200" dirty="0">
              <a:solidFill>
                <a:schemeClr val="tx1"/>
              </a:solidFill>
            </a:endParaRPr>
          </a:p>
        </p:txBody>
      </p:sp>
      <p:sp>
        <p:nvSpPr>
          <p:cNvPr id="7" name="Frihåndsform: figur 6">
            <a:extLst>
              <a:ext uri="{FF2B5EF4-FFF2-40B4-BE49-F238E27FC236}">
                <a16:creationId xmlns:a16="http://schemas.microsoft.com/office/drawing/2014/main" id="{122D4335-3111-8F4E-08DD-18342D4B8217}"/>
              </a:ext>
            </a:extLst>
          </p:cNvPr>
          <p:cNvSpPr/>
          <p:nvPr/>
        </p:nvSpPr>
        <p:spPr>
          <a:xfrm>
            <a:off x="6880525" y="1075045"/>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eksplisitte spørsmål om sex </a:t>
            </a:r>
            <a:endParaRPr lang="nb-NO" sz="2800" kern="1200" dirty="0">
              <a:solidFill>
                <a:schemeClr val="tx1"/>
              </a:solidFill>
            </a:endParaRPr>
          </a:p>
        </p:txBody>
      </p:sp>
      <p:sp>
        <p:nvSpPr>
          <p:cNvPr id="9" name="Frihåndsform: figur 8">
            <a:extLst>
              <a:ext uri="{FF2B5EF4-FFF2-40B4-BE49-F238E27FC236}">
                <a16:creationId xmlns:a16="http://schemas.microsoft.com/office/drawing/2014/main" id="{63BF9CBB-FB21-42C1-4744-4FF50FD8C421}"/>
              </a:ext>
            </a:extLst>
          </p:cNvPr>
          <p:cNvSpPr/>
          <p:nvPr/>
        </p:nvSpPr>
        <p:spPr>
          <a:xfrm>
            <a:off x="6880524" y="1898173"/>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seksuelt ladede kommentarer </a:t>
            </a:r>
            <a:endParaRPr lang="nb-NO" sz="2800" kern="1200" dirty="0">
              <a:solidFill>
                <a:schemeClr val="tx1"/>
              </a:solidFill>
            </a:endParaRPr>
          </a:p>
        </p:txBody>
      </p:sp>
      <p:sp>
        <p:nvSpPr>
          <p:cNvPr id="10" name="Frihåndsform: figur 9">
            <a:extLst>
              <a:ext uri="{FF2B5EF4-FFF2-40B4-BE49-F238E27FC236}">
                <a16:creationId xmlns:a16="http://schemas.microsoft.com/office/drawing/2014/main" id="{105399C6-9AFC-AC92-C444-4D371843AE9A}"/>
              </a:ext>
            </a:extLst>
          </p:cNvPr>
          <p:cNvSpPr/>
          <p:nvPr/>
        </p:nvSpPr>
        <p:spPr>
          <a:xfrm>
            <a:off x="6880523" y="2737211"/>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seksuelle spøker </a:t>
            </a:r>
            <a:endParaRPr lang="nb-NO" sz="2800" kern="1200" dirty="0">
              <a:solidFill>
                <a:schemeClr val="tx1"/>
              </a:solidFill>
            </a:endParaRPr>
          </a:p>
        </p:txBody>
      </p:sp>
      <p:sp>
        <p:nvSpPr>
          <p:cNvPr id="13" name="Frihåndsform: figur 12">
            <a:extLst>
              <a:ext uri="{FF2B5EF4-FFF2-40B4-BE49-F238E27FC236}">
                <a16:creationId xmlns:a16="http://schemas.microsoft.com/office/drawing/2014/main" id="{9684EC93-42AC-CE68-153E-B371E0EA1928}"/>
              </a:ext>
            </a:extLst>
          </p:cNvPr>
          <p:cNvSpPr/>
          <p:nvPr/>
        </p:nvSpPr>
        <p:spPr>
          <a:xfrm>
            <a:off x="6897154" y="4425374"/>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berøring</a:t>
            </a:r>
            <a:endParaRPr lang="nb-NO" sz="2800" kern="1200" dirty="0">
              <a:solidFill>
                <a:schemeClr val="tx1"/>
              </a:solidFill>
            </a:endParaRPr>
          </a:p>
        </p:txBody>
      </p:sp>
      <p:sp>
        <p:nvSpPr>
          <p:cNvPr id="14" name="Frihåndsform: figur 13">
            <a:extLst>
              <a:ext uri="{FF2B5EF4-FFF2-40B4-BE49-F238E27FC236}">
                <a16:creationId xmlns:a16="http://schemas.microsoft.com/office/drawing/2014/main" id="{FB1FCBF2-7AEF-6CE3-ECB1-E73256D5B586}"/>
              </a:ext>
            </a:extLst>
          </p:cNvPr>
          <p:cNvSpPr/>
          <p:nvPr/>
        </p:nvSpPr>
        <p:spPr>
          <a:xfrm>
            <a:off x="6897153" y="5248502"/>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bilder eller videoer med seksuelt innhold</a:t>
            </a:r>
            <a:endParaRPr lang="nb-NO" sz="2800" kern="1200" dirty="0">
              <a:solidFill>
                <a:schemeClr val="tx1"/>
              </a:solidFill>
            </a:endParaRPr>
          </a:p>
        </p:txBody>
      </p:sp>
      <p:sp>
        <p:nvSpPr>
          <p:cNvPr id="16" name="Frihåndsform: figur 15">
            <a:extLst>
              <a:ext uri="{FF2B5EF4-FFF2-40B4-BE49-F238E27FC236}">
                <a16:creationId xmlns:a16="http://schemas.microsoft.com/office/drawing/2014/main" id="{8B40E1C0-4BCD-9822-EB81-F4177ACE8771}"/>
              </a:ext>
            </a:extLst>
          </p:cNvPr>
          <p:cNvSpPr/>
          <p:nvPr/>
        </p:nvSpPr>
        <p:spPr>
          <a:xfrm>
            <a:off x="6897152" y="3604168"/>
            <a:ext cx="4510325" cy="72642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800" dirty="0">
                <a:solidFill>
                  <a:schemeClr val="tx1"/>
                </a:solidFill>
              </a:rPr>
              <a:t>ryktespredning om en persons sexliv </a:t>
            </a:r>
            <a:endParaRPr lang="nb-NO" sz="2800" kern="1200" dirty="0">
              <a:solidFill>
                <a:schemeClr val="tx1"/>
              </a:solidFill>
            </a:endParaRPr>
          </a:p>
        </p:txBody>
      </p:sp>
      <p:pic>
        <p:nvPicPr>
          <p:cNvPr id="17" name="Bilde 16">
            <a:extLst>
              <a:ext uri="{FF2B5EF4-FFF2-40B4-BE49-F238E27FC236}">
                <a16:creationId xmlns:a16="http://schemas.microsoft.com/office/drawing/2014/main" id="{8C305981-23F4-8F87-A1E4-ACF610A15097}"/>
              </a:ext>
            </a:extLst>
          </p:cNvPr>
          <p:cNvPicPr>
            <a:picLocks noChangeAspect="1"/>
          </p:cNvPicPr>
          <p:nvPr/>
        </p:nvPicPr>
        <p:blipFill>
          <a:blip r:embed="rId5"/>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6731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6"/>
                                        </p:tgtEl>
                                      </p:cBhvr>
                                    </p:animEffect>
                                    <p:anim calcmode="lin" valueType="num">
                                      <p:cBhvr>
                                        <p:cTn id="84" dur="1000"/>
                                        <p:tgtEl>
                                          <p:spTgt spid="6"/>
                                        </p:tgtEl>
                                        <p:attrNameLst>
                                          <p:attrName>ppt_x</p:attrName>
                                        </p:attrNameLst>
                                      </p:cBhvr>
                                      <p:tavLst>
                                        <p:tav tm="0">
                                          <p:val>
                                            <p:strVal val="ppt_x"/>
                                          </p:val>
                                        </p:tav>
                                        <p:tav tm="100000">
                                          <p:val>
                                            <p:strVal val="ppt_x"/>
                                          </p:val>
                                        </p:tav>
                                      </p:tavLst>
                                    </p:anim>
                                    <p:anim calcmode="lin" valueType="num">
                                      <p:cBhvr>
                                        <p:cTn id="85" dur="1000"/>
                                        <p:tgtEl>
                                          <p:spTgt spid="6"/>
                                        </p:tgtEl>
                                        <p:attrNameLst>
                                          <p:attrName>ppt_y</p:attrName>
                                        </p:attrNameLst>
                                      </p:cBhvr>
                                      <p:tavLst>
                                        <p:tav tm="0">
                                          <p:val>
                                            <p:strVal val="ppt_y"/>
                                          </p:val>
                                        </p:tav>
                                        <p:tav tm="100000">
                                          <p:val>
                                            <p:strVal val="ppt_y+.1"/>
                                          </p:val>
                                        </p:tav>
                                      </p:tavLst>
                                    </p:anim>
                                    <p:set>
                                      <p:cBhvr>
                                        <p:cTn id="86" dur="1" fill="hold">
                                          <p:stCondLst>
                                            <p:cond delay="999"/>
                                          </p:stCondLst>
                                        </p:cTn>
                                        <p:tgtEl>
                                          <p:spTgt spid="6"/>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par>
                                <p:cTn id="92" presetID="42" presetClass="exit" presetSubtype="0" fill="hold" grpId="1" nodeType="withEffect">
                                  <p:stCondLst>
                                    <p:cond delay="0"/>
                                  </p:stCondLst>
                                  <p:childTnLst>
                                    <p:animEffect transition="out" filter="fade">
                                      <p:cBhvr>
                                        <p:cTn id="93" dur="1000"/>
                                        <p:tgtEl>
                                          <p:spTgt spid="9"/>
                                        </p:tgtEl>
                                      </p:cBhvr>
                                    </p:animEffect>
                                    <p:anim calcmode="lin" valueType="num">
                                      <p:cBhvr>
                                        <p:cTn id="94" dur="1000"/>
                                        <p:tgtEl>
                                          <p:spTgt spid="9"/>
                                        </p:tgtEl>
                                        <p:attrNameLst>
                                          <p:attrName>ppt_x</p:attrName>
                                        </p:attrNameLst>
                                      </p:cBhvr>
                                      <p:tavLst>
                                        <p:tav tm="0">
                                          <p:val>
                                            <p:strVal val="ppt_x"/>
                                          </p:val>
                                        </p:tav>
                                        <p:tav tm="100000">
                                          <p:val>
                                            <p:strVal val="ppt_x"/>
                                          </p:val>
                                        </p:tav>
                                      </p:tavLst>
                                    </p:anim>
                                    <p:anim calcmode="lin" valueType="num">
                                      <p:cBhvr>
                                        <p:cTn id="95" dur="1000"/>
                                        <p:tgtEl>
                                          <p:spTgt spid="9"/>
                                        </p:tgtEl>
                                        <p:attrNameLst>
                                          <p:attrName>ppt_y</p:attrName>
                                        </p:attrNameLst>
                                      </p:cBhvr>
                                      <p:tavLst>
                                        <p:tav tm="0">
                                          <p:val>
                                            <p:strVal val="ppt_y"/>
                                          </p:val>
                                        </p:tav>
                                        <p:tav tm="100000">
                                          <p:val>
                                            <p:strVal val="ppt_y+.1"/>
                                          </p:val>
                                        </p:tav>
                                      </p:tavLst>
                                    </p:anim>
                                    <p:set>
                                      <p:cBhvr>
                                        <p:cTn id="96" dur="1" fill="hold">
                                          <p:stCondLst>
                                            <p:cond delay="999"/>
                                          </p:stCondLst>
                                        </p:cTn>
                                        <p:tgtEl>
                                          <p:spTgt spid="9"/>
                                        </p:tgtEl>
                                        <p:attrNameLst>
                                          <p:attrName>style.visibility</p:attrName>
                                        </p:attrNameLst>
                                      </p:cBhvr>
                                      <p:to>
                                        <p:strVal val="hidden"/>
                                      </p:to>
                                    </p:set>
                                  </p:childTnLst>
                                </p:cTn>
                              </p:par>
                              <p:par>
                                <p:cTn id="97" presetID="42" presetClass="exit" presetSubtype="0" fill="hold" grpId="1" nodeType="withEffect">
                                  <p:stCondLst>
                                    <p:cond delay="0"/>
                                  </p:stCondLst>
                                  <p:childTnLst>
                                    <p:animEffect transition="out" filter="fade">
                                      <p:cBhvr>
                                        <p:cTn id="98" dur="1000"/>
                                        <p:tgtEl>
                                          <p:spTgt spid="10"/>
                                        </p:tgtEl>
                                      </p:cBhvr>
                                    </p:animEffect>
                                    <p:anim calcmode="lin" valueType="num">
                                      <p:cBhvr>
                                        <p:cTn id="99" dur="1000"/>
                                        <p:tgtEl>
                                          <p:spTgt spid="10"/>
                                        </p:tgtEl>
                                        <p:attrNameLst>
                                          <p:attrName>ppt_x</p:attrName>
                                        </p:attrNameLst>
                                      </p:cBhvr>
                                      <p:tavLst>
                                        <p:tav tm="0">
                                          <p:val>
                                            <p:strVal val="ppt_x"/>
                                          </p:val>
                                        </p:tav>
                                        <p:tav tm="100000">
                                          <p:val>
                                            <p:strVal val="ppt_x"/>
                                          </p:val>
                                        </p:tav>
                                      </p:tavLst>
                                    </p:anim>
                                    <p:anim calcmode="lin" valueType="num">
                                      <p:cBhvr>
                                        <p:cTn id="100" dur="1000"/>
                                        <p:tgtEl>
                                          <p:spTgt spid="10"/>
                                        </p:tgtEl>
                                        <p:attrNameLst>
                                          <p:attrName>ppt_y</p:attrName>
                                        </p:attrNameLst>
                                      </p:cBhvr>
                                      <p:tavLst>
                                        <p:tav tm="0">
                                          <p:val>
                                            <p:strVal val="ppt_y"/>
                                          </p:val>
                                        </p:tav>
                                        <p:tav tm="100000">
                                          <p:val>
                                            <p:strVal val="ppt_y+.1"/>
                                          </p:val>
                                        </p:tav>
                                      </p:tavLst>
                                    </p:anim>
                                    <p:set>
                                      <p:cBhvr>
                                        <p:cTn id="101" dur="1" fill="hold">
                                          <p:stCondLst>
                                            <p:cond delay="999"/>
                                          </p:stCondLst>
                                        </p:cTn>
                                        <p:tgtEl>
                                          <p:spTgt spid="10"/>
                                        </p:tgtEl>
                                        <p:attrNameLst>
                                          <p:attrName>style.visibility</p:attrName>
                                        </p:attrNameLst>
                                      </p:cBhvr>
                                      <p:to>
                                        <p:strVal val="hidden"/>
                                      </p:to>
                                    </p:set>
                                  </p:childTnLst>
                                </p:cTn>
                              </p:par>
                              <p:par>
                                <p:cTn id="102" presetID="42" presetClass="exit" presetSubtype="0" fill="hold" grpId="1" nodeType="withEffect">
                                  <p:stCondLst>
                                    <p:cond delay="0"/>
                                  </p:stCondLst>
                                  <p:childTnLst>
                                    <p:animEffect transition="out" filter="fade">
                                      <p:cBhvr>
                                        <p:cTn id="103" dur="1000"/>
                                        <p:tgtEl>
                                          <p:spTgt spid="13"/>
                                        </p:tgtEl>
                                      </p:cBhvr>
                                    </p:animEffect>
                                    <p:anim calcmode="lin" valueType="num">
                                      <p:cBhvr>
                                        <p:cTn id="104" dur="1000"/>
                                        <p:tgtEl>
                                          <p:spTgt spid="13"/>
                                        </p:tgtEl>
                                        <p:attrNameLst>
                                          <p:attrName>ppt_x</p:attrName>
                                        </p:attrNameLst>
                                      </p:cBhvr>
                                      <p:tavLst>
                                        <p:tav tm="0">
                                          <p:val>
                                            <p:strVal val="ppt_x"/>
                                          </p:val>
                                        </p:tav>
                                        <p:tav tm="100000">
                                          <p:val>
                                            <p:strVal val="ppt_x"/>
                                          </p:val>
                                        </p:tav>
                                      </p:tavLst>
                                    </p:anim>
                                    <p:anim calcmode="lin" valueType="num">
                                      <p:cBhvr>
                                        <p:cTn id="105" dur="1000"/>
                                        <p:tgtEl>
                                          <p:spTgt spid="13"/>
                                        </p:tgtEl>
                                        <p:attrNameLst>
                                          <p:attrName>ppt_y</p:attrName>
                                        </p:attrNameLst>
                                      </p:cBhvr>
                                      <p:tavLst>
                                        <p:tav tm="0">
                                          <p:val>
                                            <p:strVal val="ppt_y"/>
                                          </p:val>
                                        </p:tav>
                                        <p:tav tm="100000">
                                          <p:val>
                                            <p:strVal val="ppt_y+.1"/>
                                          </p:val>
                                        </p:tav>
                                      </p:tavLst>
                                    </p:anim>
                                    <p:set>
                                      <p:cBhvr>
                                        <p:cTn id="106" dur="1" fill="hold">
                                          <p:stCondLst>
                                            <p:cond delay="999"/>
                                          </p:stCondLst>
                                        </p:cTn>
                                        <p:tgtEl>
                                          <p:spTgt spid="13"/>
                                        </p:tgtEl>
                                        <p:attrNameLst>
                                          <p:attrName>style.visibility</p:attrName>
                                        </p:attrNameLst>
                                      </p:cBhvr>
                                      <p:to>
                                        <p:strVal val="hidden"/>
                                      </p:to>
                                    </p:set>
                                  </p:childTnLst>
                                </p:cTn>
                              </p:par>
                              <p:par>
                                <p:cTn id="107" presetID="42" presetClass="exit" presetSubtype="0" fill="hold" grpId="1" nodeType="withEffect">
                                  <p:stCondLst>
                                    <p:cond delay="0"/>
                                  </p:stCondLst>
                                  <p:childTnLst>
                                    <p:animEffect transition="out" filter="fade">
                                      <p:cBhvr>
                                        <p:cTn id="108" dur="1000"/>
                                        <p:tgtEl>
                                          <p:spTgt spid="14"/>
                                        </p:tgtEl>
                                      </p:cBhvr>
                                    </p:animEffect>
                                    <p:anim calcmode="lin" valueType="num">
                                      <p:cBhvr>
                                        <p:cTn id="109" dur="1000"/>
                                        <p:tgtEl>
                                          <p:spTgt spid="14"/>
                                        </p:tgtEl>
                                        <p:attrNameLst>
                                          <p:attrName>ppt_x</p:attrName>
                                        </p:attrNameLst>
                                      </p:cBhvr>
                                      <p:tavLst>
                                        <p:tav tm="0">
                                          <p:val>
                                            <p:strVal val="ppt_x"/>
                                          </p:val>
                                        </p:tav>
                                        <p:tav tm="100000">
                                          <p:val>
                                            <p:strVal val="ppt_x"/>
                                          </p:val>
                                        </p:tav>
                                      </p:tavLst>
                                    </p:anim>
                                    <p:anim calcmode="lin" valueType="num">
                                      <p:cBhvr>
                                        <p:cTn id="110" dur="1000"/>
                                        <p:tgtEl>
                                          <p:spTgt spid="14"/>
                                        </p:tgtEl>
                                        <p:attrNameLst>
                                          <p:attrName>ppt_y</p:attrName>
                                        </p:attrNameLst>
                                      </p:cBhvr>
                                      <p:tavLst>
                                        <p:tav tm="0">
                                          <p:val>
                                            <p:strVal val="ppt_y"/>
                                          </p:val>
                                        </p:tav>
                                        <p:tav tm="100000">
                                          <p:val>
                                            <p:strVal val="ppt_y+.1"/>
                                          </p:val>
                                        </p:tav>
                                      </p:tavLst>
                                    </p:anim>
                                    <p:set>
                                      <p:cBhvr>
                                        <p:cTn id="111" dur="1" fill="hold">
                                          <p:stCondLst>
                                            <p:cond delay="999"/>
                                          </p:stCondLst>
                                        </p:cTn>
                                        <p:tgtEl>
                                          <p:spTgt spid="14"/>
                                        </p:tgtEl>
                                        <p:attrNameLst>
                                          <p:attrName>style.visibility</p:attrName>
                                        </p:attrNameLst>
                                      </p:cBhvr>
                                      <p:to>
                                        <p:strVal val="hidden"/>
                                      </p:to>
                                    </p:set>
                                  </p:childTnLst>
                                </p:cTn>
                              </p:par>
                              <p:par>
                                <p:cTn id="112" presetID="42" presetClass="exit" presetSubtype="0" fill="hold" grpId="1" nodeType="withEffect">
                                  <p:stCondLst>
                                    <p:cond delay="0"/>
                                  </p:stCondLst>
                                  <p:childTnLst>
                                    <p:animEffect transition="out" filter="fade">
                                      <p:cBhvr>
                                        <p:cTn id="113" dur="1000"/>
                                        <p:tgtEl>
                                          <p:spTgt spid="16"/>
                                        </p:tgtEl>
                                      </p:cBhvr>
                                    </p:animEffect>
                                    <p:anim calcmode="lin" valueType="num">
                                      <p:cBhvr>
                                        <p:cTn id="114" dur="1000"/>
                                        <p:tgtEl>
                                          <p:spTgt spid="16"/>
                                        </p:tgtEl>
                                        <p:attrNameLst>
                                          <p:attrName>ppt_x</p:attrName>
                                        </p:attrNameLst>
                                      </p:cBhvr>
                                      <p:tavLst>
                                        <p:tav tm="0">
                                          <p:val>
                                            <p:strVal val="ppt_x"/>
                                          </p:val>
                                        </p:tav>
                                        <p:tav tm="100000">
                                          <p:val>
                                            <p:strVal val="ppt_x"/>
                                          </p:val>
                                        </p:tav>
                                      </p:tavLst>
                                    </p:anim>
                                    <p:anim calcmode="lin" valueType="num">
                                      <p:cBhvr>
                                        <p:cTn id="115" dur="1000"/>
                                        <p:tgtEl>
                                          <p:spTgt spid="16"/>
                                        </p:tgtEl>
                                        <p:attrNameLst>
                                          <p:attrName>ppt_y</p:attrName>
                                        </p:attrNameLst>
                                      </p:cBhvr>
                                      <p:tavLst>
                                        <p:tav tm="0">
                                          <p:val>
                                            <p:strVal val="ppt_y"/>
                                          </p:val>
                                        </p:tav>
                                        <p:tav tm="100000">
                                          <p:val>
                                            <p:strVal val="ppt_y+.1"/>
                                          </p:val>
                                        </p:tav>
                                      </p:tavLst>
                                    </p:anim>
                                    <p:set>
                                      <p:cBhvr>
                                        <p:cTn id="116" dur="1" fill="hold">
                                          <p:stCondLst>
                                            <p:cond delay="999"/>
                                          </p:stCondLst>
                                        </p:cTn>
                                        <p:tgtEl>
                                          <p:spTgt spid="16"/>
                                        </p:tgtEl>
                                        <p:attrNameLst>
                                          <p:attrName>style.visibility</p:attrName>
                                        </p:attrNameLst>
                                      </p:cBhvr>
                                      <p:to>
                                        <p:strVal val="hidden"/>
                                      </p:to>
                                    </p:set>
                                  </p:childTnLst>
                                </p:cTn>
                              </p:par>
                              <p:par>
                                <p:cTn id="117" presetID="42" presetClass="exit" presetSubtype="0" fill="hold" grpId="1" nodeType="withEffect">
                                  <p:stCondLst>
                                    <p:cond delay="0"/>
                                  </p:stCondLst>
                                  <p:childTnLst>
                                    <p:animEffect transition="out" filter="fade">
                                      <p:cBhvr>
                                        <p:cTn id="118" dur="1000"/>
                                        <p:tgtEl>
                                          <p:spTgt spid="4"/>
                                        </p:tgtEl>
                                      </p:cBhvr>
                                    </p:animEffect>
                                    <p:anim calcmode="lin" valueType="num">
                                      <p:cBhvr>
                                        <p:cTn id="119" dur="1000"/>
                                        <p:tgtEl>
                                          <p:spTgt spid="4"/>
                                        </p:tgtEl>
                                        <p:attrNameLst>
                                          <p:attrName>ppt_x</p:attrName>
                                        </p:attrNameLst>
                                      </p:cBhvr>
                                      <p:tavLst>
                                        <p:tav tm="0">
                                          <p:val>
                                            <p:strVal val="ppt_x"/>
                                          </p:val>
                                        </p:tav>
                                        <p:tav tm="100000">
                                          <p:val>
                                            <p:strVal val="ppt_x"/>
                                          </p:val>
                                        </p:tav>
                                      </p:tavLst>
                                    </p:anim>
                                    <p:anim calcmode="lin" valueType="num">
                                      <p:cBhvr>
                                        <p:cTn id="120" dur="1000"/>
                                        <p:tgtEl>
                                          <p:spTgt spid="4"/>
                                        </p:tgtEl>
                                        <p:attrNameLst>
                                          <p:attrName>ppt_y</p:attrName>
                                        </p:attrNameLst>
                                      </p:cBhvr>
                                      <p:tavLst>
                                        <p:tav tm="0">
                                          <p:val>
                                            <p:strVal val="ppt_y"/>
                                          </p:val>
                                        </p:tav>
                                        <p:tav tm="100000">
                                          <p:val>
                                            <p:strVal val="ppt_y+.1"/>
                                          </p:val>
                                        </p:tav>
                                      </p:tavLst>
                                    </p:anim>
                                    <p:set>
                                      <p:cBhvr>
                                        <p:cTn id="121" dur="1" fill="hold">
                                          <p:stCondLst>
                                            <p:cond delay="999"/>
                                          </p:stCondLst>
                                        </p:cTn>
                                        <p:tgtEl>
                                          <p:spTgt spid="4"/>
                                        </p:tgtEl>
                                        <p:attrNameLst>
                                          <p:attrName>style.visibility</p:attrName>
                                        </p:attrNameLst>
                                      </p:cBhvr>
                                      <p:to>
                                        <p:strVal val="hidden"/>
                                      </p:to>
                                    </p:set>
                                  </p:childTnLst>
                                </p:cTn>
                              </p:par>
                              <p:par>
                                <p:cTn id="122" presetID="42" presetClass="entr" presetSubtype="0" fill="hold"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0"/>
                                        <p:tgtEl>
                                          <p:spTgt spid="17"/>
                                        </p:tgtEl>
                                      </p:cBhvr>
                                    </p:animEffect>
                                    <p:anim calcmode="lin" valueType="num">
                                      <p:cBhvr>
                                        <p:cTn id="125" dur="1000" fill="hold"/>
                                        <p:tgtEl>
                                          <p:spTgt spid="17"/>
                                        </p:tgtEl>
                                        <p:attrNameLst>
                                          <p:attrName>ppt_x</p:attrName>
                                        </p:attrNameLst>
                                      </p:cBhvr>
                                      <p:tavLst>
                                        <p:tav tm="0">
                                          <p:val>
                                            <p:strVal val="#ppt_x"/>
                                          </p:val>
                                        </p:tav>
                                        <p:tav tm="100000">
                                          <p:val>
                                            <p:strVal val="#ppt_x"/>
                                          </p:val>
                                        </p:tav>
                                      </p:tavLst>
                                    </p:anim>
                                    <p:anim calcmode="lin" valueType="num">
                                      <p:cBhvr>
                                        <p:cTn id="1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6" grpId="1" animBg="1"/>
      <p:bldP spid="4" grpId="0" animBg="1"/>
      <p:bldP spid="4" grpId="1" animBg="1"/>
      <p:bldP spid="7" grpId="0" animBg="1"/>
      <p:bldP spid="7" grpId="1" animBg="1"/>
      <p:bldP spid="9" grpId="0" animBg="1"/>
      <p:bldP spid="9" grpId="1" animBg="1"/>
      <p:bldP spid="10" grpId="0" animBg="1"/>
      <p:bldP spid="10" grpId="1" animBg="1"/>
      <p:bldP spid="13" grpId="0" animBg="1"/>
      <p:bldP spid="13" grpId="1" animBg="1"/>
      <p:bldP spid="14" grpId="0" animBg="1"/>
      <p:bldP spid="14"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68FA-ABF8-753F-705D-E4D204A11E90}"/>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60D1914F-7F47-A292-E7F3-2B860B4B41CA}"/>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9C8F4582-5A1D-5AAC-5EDF-67A5C2A42106}"/>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509FE1A6-E932-5CD5-17BA-546B4E886E69}"/>
              </a:ext>
            </a:extLst>
          </p:cNvPr>
          <p:cNvPicPr>
            <a:picLocks noChangeAspect="1"/>
          </p:cNvPicPr>
          <p:nvPr/>
        </p:nvPicPr>
        <p:blipFill>
          <a:blip r:embed="rId4"/>
          <a:stretch>
            <a:fillRect/>
          </a:stretch>
        </p:blipFill>
        <p:spPr>
          <a:xfrm>
            <a:off x="7296079" y="6245179"/>
            <a:ext cx="3631816" cy="612822"/>
          </a:xfrm>
          <a:prstGeom prst="rect">
            <a:avLst/>
          </a:prstGeom>
        </p:spPr>
      </p:pic>
      <p:sp>
        <p:nvSpPr>
          <p:cNvPr id="2" name="Tittel 1">
            <a:extLst>
              <a:ext uri="{FF2B5EF4-FFF2-40B4-BE49-F238E27FC236}">
                <a16:creationId xmlns:a16="http://schemas.microsoft.com/office/drawing/2014/main" id="{88A9EFE5-88D2-74F3-67F0-1238E6E3FC0C}"/>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Seksuell trakassering</a:t>
            </a:r>
          </a:p>
        </p:txBody>
      </p:sp>
      <p:pic>
        <p:nvPicPr>
          <p:cNvPr id="1028" name="Picture 4" descr="Metoo: 20 ting vi bare må slutte å si">
            <a:extLst>
              <a:ext uri="{FF2B5EF4-FFF2-40B4-BE49-F238E27FC236}">
                <a16:creationId xmlns:a16="http://schemas.microsoft.com/office/drawing/2014/main" id="{F751B62C-31E5-AE07-84C5-37DD7F1D4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078" y="1516993"/>
            <a:ext cx="5289713" cy="297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028"/>
                                        </p:tgtEl>
                                      </p:cBhvr>
                                    </p:animEffect>
                                    <p:anim calcmode="lin" valueType="num">
                                      <p:cBhvr>
                                        <p:cTn id="14" dur="1000"/>
                                        <p:tgtEl>
                                          <p:spTgt spid="1028"/>
                                        </p:tgtEl>
                                        <p:attrNameLst>
                                          <p:attrName>ppt_x</p:attrName>
                                        </p:attrNameLst>
                                      </p:cBhvr>
                                      <p:tavLst>
                                        <p:tav tm="0">
                                          <p:val>
                                            <p:strVal val="ppt_x"/>
                                          </p:val>
                                        </p:tav>
                                        <p:tav tm="100000">
                                          <p:val>
                                            <p:strVal val="ppt_x"/>
                                          </p:val>
                                        </p:tav>
                                      </p:tavLst>
                                    </p:anim>
                                    <p:anim calcmode="lin" valueType="num">
                                      <p:cBhvr>
                                        <p:cTn id="15" dur="1000"/>
                                        <p:tgtEl>
                                          <p:spTgt spid="1028"/>
                                        </p:tgtEl>
                                        <p:attrNameLst>
                                          <p:attrName>ppt_y</p:attrName>
                                        </p:attrNameLst>
                                      </p:cBhvr>
                                      <p:tavLst>
                                        <p:tav tm="0">
                                          <p:val>
                                            <p:strVal val="ppt_y"/>
                                          </p:val>
                                        </p:tav>
                                        <p:tav tm="100000">
                                          <p:val>
                                            <p:strVal val="ppt_y+.1"/>
                                          </p:val>
                                        </p:tav>
                                      </p:tavLst>
                                    </p:anim>
                                    <p:set>
                                      <p:cBhvr>
                                        <p:cTn id="16"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27E0-B712-3F18-693D-2A7A41D2BCBB}"/>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B7D3444B-9E0C-CCC3-1F35-E479A1714976}"/>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31E94FED-694D-A216-0A68-A35CF30ADB3B}"/>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344F6119-DA35-89D1-5A73-3A945A712538}"/>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AEA5C7DB-FD89-64EF-CA9B-17D62E55CAAC}"/>
              </a:ext>
            </a:extLst>
          </p:cNvPr>
          <p:cNvPicPr>
            <a:picLocks noChangeAspect="1"/>
          </p:cNvPicPr>
          <p:nvPr/>
        </p:nvPicPr>
        <p:blipFill>
          <a:blip r:embed="rId5"/>
          <a:stretch>
            <a:fillRect/>
          </a:stretch>
        </p:blipFill>
        <p:spPr>
          <a:xfrm>
            <a:off x="6686170" y="1188456"/>
            <a:ext cx="5184133" cy="4481088"/>
          </a:xfrm>
          <a:prstGeom prst="rect">
            <a:avLst/>
          </a:prstGeom>
        </p:spPr>
      </p:pic>
      <p:sp>
        <p:nvSpPr>
          <p:cNvPr id="4" name="Tittel 1">
            <a:extLst>
              <a:ext uri="{FF2B5EF4-FFF2-40B4-BE49-F238E27FC236}">
                <a16:creationId xmlns:a16="http://schemas.microsoft.com/office/drawing/2014/main" id="{799F17FA-D782-5E34-6148-3400111C3C48}"/>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Seksuell trakassering</a:t>
            </a:r>
          </a:p>
        </p:txBody>
      </p:sp>
    </p:spTree>
    <p:extLst>
      <p:ext uri="{BB962C8B-B14F-4D97-AF65-F5344CB8AC3E}">
        <p14:creationId xmlns:p14="http://schemas.microsoft.com/office/powerpoint/2010/main" val="38045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8946-70BF-8DC4-F8BC-1F5F048EB9FF}"/>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A07F71A7-6ED9-15A3-3147-CEF984E0B3CA}"/>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C38492BC-A78C-E4F5-0953-DAC764455860}"/>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14D39491-7B65-8E5C-6826-32CD34A894D9}"/>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6" name="Bilde 5">
            <a:extLst>
              <a:ext uri="{FF2B5EF4-FFF2-40B4-BE49-F238E27FC236}">
                <a16:creationId xmlns:a16="http://schemas.microsoft.com/office/drawing/2014/main" id="{43B9B8FD-37F9-9C2B-BC0B-296A9044FD98}"/>
              </a:ext>
            </a:extLst>
          </p:cNvPr>
          <p:cNvPicPr>
            <a:picLocks noChangeAspect="1"/>
          </p:cNvPicPr>
          <p:nvPr/>
        </p:nvPicPr>
        <p:blipFill>
          <a:blip r:embed="rId5"/>
          <a:stretch>
            <a:fillRect/>
          </a:stretch>
        </p:blipFill>
        <p:spPr>
          <a:xfrm>
            <a:off x="8250526" y="140368"/>
            <a:ext cx="3745710" cy="2867429"/>
          </a:xfrm>
          <a:prstGeom prst="rect">
            <a:avLst/>
          </a:prstGeom>
        </p:spPr>
      </p:pic>
      <p:pic>
        <p:nvPicPr>
          <p:cNvPr id="7" name="Bilde 6">
            <a:extLst>
              <a:ext uri="{FF2B5EF4-FFF2-40B4-BE49-F238E27FC236}">
                <a16:creationId xmlns:a16="http://schemas.microsoft.com/office/drawing/2014/main" id="{17444BA3-2806-BD16-033F-A1C6EBEF12D9}"/>
              </a:ext>
            </a:extLst>
          </p:cNvPr>
          <p:cNvPicPr>
            <a:picLocks noChangeAspect="1"/>
          </p:cNvPicPr>
          <p:nvPr/>
        </p:nvPicPr>
        <p:blipFill>
          <a:blip r:embed="rId6"/>
          <a:stretch>
            <a:fillRect/>
          </a:stretch>
        </p:blipFill>
        <p:spPr>
          <a:xfrm>
            <a:off x="6351986" y="4892891"/>
            <a:ext cx="5840014" cy="1310073"/>
          </a:xfrm>
          <a:prstGeom prst="rect">
            <a:avLst/>
          </a:prstGeom>
        </p:spPr>
      </p:pic>
      <p:pic>
        <p:nvPicPr>
          <p:cNvPr id="9" name="Bilde 8">
            <a:extLst>
              <a:ext uri="{FF2B5EF4-FFF2-40B4-BE49-F238E27FC236}">
                <a16:creationId xmlns:a16="http://schemas.microsoft.com/office/drawing/2014/main" id="{DE94F2AC-CCDB-8994-1E62-2DE36525A6D6}"/>
              </a:ext>
            </a:extLst>
          </p:cNvPr>
          <p:cNvPicPr>
            <a:picLocks noChangeAspect="1"/>
          </p:cNvPicPr>
          <p:nvPr/>
        </p:nvPicPr>
        <p:blipFill>
          <a:blip r:embed="rId7"/>
          <a:stretch>
            <a:fillRect/>
          </a:stretch>
        </p:blipFill>
        <p:spPr>
          <a:xfrm>
            <a:off x="6351986" y="1648531"/>
            <a:ext cx="3188070" cy="2999267"/>
          </a:xfrm>
          <a:prstGeom prst="rect">
            <a:avLst/>
          </a:prstGeom>
        </p:spPr>
      </p:pic>
      <p:sp>
        <p:nvSpPr>
          <p:cNvPr id="2" name="Tittel 1">
            <a:extLst>
              <a:ext uri="{FF2B5EF4-FFF2-40B4-BE49-F238E27FC236}">
                <a16:creationId xmlns:a16="http://schemas.microsoft.com/office/drawing/2014/main" id="{AEDAAC74-EC3C-587C-7BEE-A384AE39E58E}"/>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Seksuell trakassering</a:t>
            </a:r>
          </a:p>
        </p:txBody>
      </p:sp>
    </p:spTree>
    <p:extLst>
      <p:ext uri="{BB962C8B-B14F-4D97-AF65-F5344CB8AC3E}">
        <p14:creationId xmlns:p14="http://schemas.microsoft.com/office/powerpoint/2010/main" val="13519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6"/>
                                        </p:tgtEl>
                                      </p:cBhvr>
                                    </p:animEffect>
                                    <p:anim calcmode="lin" valueType="num">
                                      <p:cBhvr>
                                        <p:cTn id="24" dur="1000"/>
                                        <p:tgtEl>
                                          <p:spTgt spid="6"/>
                                        </p:tgtEl>
                                        <p:attrNameLst>
                                          <p:attrName>ppt_x</p:attrName>
                                        </p:attrNameLst>
                                      </p:cBhvr>
                                      <p:tavLst>
                                        <p:tav tm="0">
                                          <p:val>
                                            <p:strVal val="ppt_x"/>
                                          </p:val>
                                        </p:tav>
                                        <p:tav tm="100000">
                                          <p:val>
                                            <p:strVal val="ppt_x"/>
                                          </p:val>
                                        </p:tav>
                                      </p:tavLst>
                                    </p:anim>
                                    <p:anim calcmode="lin" valueType="num">
                                      <p:cBhvr>
                                        <p:cTn id="25" dur="1000"/>
                                        <p:tgtEl>
                                          <p:spTgt spid="6"/>
                                        </p:tgtEl>
                                        <p:attrNameLst>
                                          <p:attrName>ppt_y</p:attrName>
                                        </p:attrNameLst>
                                      </p:cBhvr>
                                      <p:tavLst>
                                        <p:tav tm="0">
                                          <p:val>
                                            <p:strVal val="ppt_y"/>
                                          </p:val>
                                        </p:tav>
                                        <p:tav tm="100000">
                                          <p:val>
                                            <p:strVal val="ppt_y+.1"/>
                                          </p:val>
                                        </p:tav>
                                      </p:tavLst>
                                    </p:anim>
                                    <p:set>
                                      <p:cBhvr>
                                        <p:cTn id="26" dur="1" fill="hold">
                                          <p:stCondLst>
                                            <p:cond delay="999"/>
                                          </p:stCondLst>
                                        </p:cTn>
                                        <p:tgtEl>
                                          <p:spTgt spid="6"/>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7"/>
                                        </p:tgtEl>
                                      </p:cBhvr>
                                    </p:animEffect>
                                    <p:anim calcmode="lin" valueType="num">
                                      <p:cBhvr>
                                        <p:cTn id="29" dur="1000"/>
                                        <p:tgtEl>
                                          <p:spTgt spid="7"/>
                                        </p:tgtEl>
                                        <p:attrNameLst>
                                          <p:attrName>ppt_x</p:attrName>
                                        </p:attrNameLst>
                                      </p:cBhvr>
                                      <p:tavLst>
                                        <p:tav tm="0">
                                          <p:val>
                                            <p:strVal val="ppt_x"/>
                                          </p:val>
                                        </p:tav>
                                        <p:tav tm="100000">
                                          <p:val>
                                            <p:strVal val="ppt_x"/>
                                          </p:val>
                                        </p:tav>
                                      </p:tavLst>
                                    </p:anim>
                                    <p:anim calcmode="lin" valueType="num">
                                      <p:cBhvr>
                                        <p:cTn id="30" dur="1000"/>
                                        <p:tgtEl>
                                          <p:spTgt spid="7"/>
                                        </p:tgtEl>
                                        <p:attrNameLst>
                                          <p:attrName>ppt_y</p:attrName>
                                        </p:attrNameLst>
                                      </p:cBhvr>
                                      <p:tavLst>
                                        <p:tav tm="0">
                                          <p:val>
                                            <p:strVal val="ppt_y"/>
                                          </p:val>
                                        </p:tav>
                                        <p:tav tm="100000">
                                          <p:val>
                                            <p:strVal val="ppt_y+.1"/>
                                          </p:val>
                                        </p:tav>
                                      </p:tavLst>
                                    </p:anim>
                                    <p:set>
                                      <p:cBhvr>
                                        <p:cTn id="31" dur="1" fill="hold">
                                          <p:stCondLst>
                                            <p:cond delay="999"/>
                                          </p:stCondLst>
                                        </p:cTn>
                                        <p:tgtEl>
                                          <p:spTgt spid="7"/>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575C-656F-60C7-5F39-82C751BB437D}"/>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A0D73BA-5928-41C3-4172-26124A65D463}"/>
              </a:ext>
            </a:extLst>
          </p:cNvPr>
          <p:cNvSpPr/>
          <p:nvPr/>
        </p:nvSpPr>
        <p:spPr>
          <a:xfrm>
            <a:off x="6096000" y="-81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78E4092E-E0B7-3B88-A98F-921B95549D41}"/>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0F330A85-A680-6237-F37B-49E9FCA70F0B}"/>
              </a:ext>
            </a:extLst>
          </p:cNvPr>
          <p:cNvPicPr>
            <a:picLocks noChangeAspect="1"/>
          </p:cNvPicPr>
          <p:nvPr/>
        </p:nvPicPr>
        <p:blipFill>
          <a:blip r:embed="rId4"/>
          <a:stretch>
            <a:fillRect/>
          </a:stretch>
        </p:blipFill>
        <p:spPr>
          <a:xfrm>
            <a:off x="7296079" y="6245179"/>
            <a:ext cx="3631816" cy="612822"/>
          </a:xfrm>
          <a:prstGeom prst="rect">
            <a:avLst/>
          </a:prstGeom>
        </p:spPr>
      </p:pic>
      <p:sp>
        <p:nvSpPr>
          <p:cNvPr id="5" name="Frihåndsform: figur 4">
            <a:extLst>
              <a:ext uri="{FF2B5EF4-FFF2-40B4-BE49-F238E27FC236}">
                <a16:creationId xmlns:a16="http://schemas.microsoft.com/office/drawing/2014/main" id="{B21C342B-D9C6-5943-1C20-E0299DAD7B62}"/>
              </a:ext>
            </a:extLst>
          </p:cNvPr>
          <p:cNvSpPr/>
          <p:nvPr/>
        </p:nvSpPr>
        <p:spPr>
          <a:xfrm>
            <a:off x="6848415" y="2517204"/>
            <a:ext cx="4510325" cy="1207978"/>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defTabSz="1200150">
              <a:lnSpc>
                <a:spcPct val="90000"/>
              </a:lnSpc>
              <a:spcBef>
                <a:spcPct val="0"/>
              </a:spcBef>
              <a:spcAft>
                <a:spcPct val="35000"/>
              </a:spcAft>
            </a:pPr>
            <a:r>
              <a:rPr lang="nb-NO" dirty="0">
                <a:solidFill>
                  <a:schemeClr val="tx1"/>
                </a:solidFill>
              </a:rPr>
              <a:t>Selv har jeg opplevd å ha en 50 år gammel matros som synes det var dødsgøy å gå rundt å tafse meg på baken – en 17 år gammel lærling. …</a:t>
            </a:r>
          </a:p>
        </p:txBody>
      </p:sp>
      <p:sp>
        <p:nvSpPr>
          <p:cNvPr id="10" name="Frihåndsform: figur 9">
            <a:extLst>
              <a:ext uri="{FF2B5EF4-FFF2-40B4-BE49-F238E27FC236}">
                <a16:creationId xmlns:a16="http://schemas.microsoft.com/office/drawing/2014/main" id="{06AC44F9-A5C3-D0F6-2C6F-39AAA0F56176}"/>
              </a:ext>
            </a:extLst>
          </p:cNvPr>
          <p:cNvSpPr/>
          <p:nvPr/>
        </p:nvSpPr>
        <p:spPr>
          <a:xfrm>
            <a:off x="6848416" y="723295"/>
            <a:ext cx="4510325" cy="1503517"/>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r>
              <a:rPr lang="nb-NO" sz="1800" dirty="0">
                <a:solidFill>
                  <a:schemeClr val="tx1"/>
                </a:solidFill>
              </a:rPr>
              <a:t>Jeg kjenner flere som har opplevd trakassering og seksuell trakassering...  hun </a:t>
            </a:r>
            <a:r>
              <a:rPr lang="nb-NO" sz="1800" dirty="0" err="1">
                <a:solidFill>
                  <a:schemeClr val="tx1"/>
                </a:solidFill>
              </a:rPr>
              <a:t>basically</a:t>
            </a:r>
            <a:r>
              <a:rPr lang="nb-NO" sz="1800" dirty="0">
                <a:solidFill>
                  <a:schemeClr val="tx1"/>
                </a:solidFill>
              </a:rPr>
              <a:t> var permittert fordi hun hadde blitt seksuelt trakassert på jobb, og hun sluttet til sjøs.</a:t>
            </a:r>
          </a:p>
        </p:txBody>
      </p:sp>
      <p:sp>
        <p:nvSpPr>
          <p:cNvPr id="11" name="Frihåndsform: figur 10">
            <a:extLst>
              <a:ext uri="{FF2B5EF4-FFF2-40B4-BE49-F238E27FC236}">
                <a16:creationId xmlns:a16="http://schemas.microsoft.com/office/drawing/2014/main" id="{BB6E70A8-C888-01E8-02B6-935D464BB00E}"/>
              </a:ext>
            </a:extLst>
          </p:cNvPr>
          <p:cNvSpPr/>
          <p:nvPr/>
        </p:nvSpPr>
        <p:spPr>
          <a:xfrm>
            <a:off x="6848414" y="4015574"/>
            <a:ext cx="4510325" cy="1775062"/>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defTabSz="1200150">
              <a:lnSpc>
                <a:spcPct val="90000"/>
              </a:lnSpc>
              <a:spcBef>
                <a:spcPct val="0"/>
              </a:spcBef>
              <a:spcAft>
                <a:spcPct val="35000"/>
              </a:spcAft>
            </a:pPr>
            <a:r>
              <a:rPr lang="nb-NO" sz="1800" dirty="0">
                <a:solidFill>
                  <a:schemeClr val="tx1"/>
                </a:solidFill>
              </a:rPr>
              <a:t>Han kapteinen var så ufyselig mot ham, vi snakker ren rasisme. At han kapteinen fortsatt har jobb, det synes jeg er veldig rart …. Han skipperen var inne på teppet, men de hadde ikke noe annet valg, det var så mange som var involvert i denne varslinga ….</a:t>
            </a:r>
            <a:endParaRPr lang="nb-NO" dirty="0">
              <a:solidFill>
                <a:schemeClr val="tx1"/>
              </a:solidFill>
            </a:endParaRPr>
          </a:p>
        </p:txBody>
      </p:sp>
      <p:sp>
        <p:nvSpPr>
          <p:cNvPr id="2" name="Tittel 1">
            <a:extLst>
              <a:ext uri="{FF2B5EF4-FFF2-40B4-BE49-F238E27FC236}">
                <a16:creationId xmlns:a16="http://schemas.microsoft.com/office/drawing/2014/main" id="{17DEF39E-3331-CAB1-2883-A0489C7DAE5B}"/>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Seksuell trakassering</a:t>
            </a:r>
          </a:p>
        </p:txBody>
      </p:sp>
      <p:pic>
        <p:nvPicPr>
          <p:cNvPr id="4" name="Bilde 3">
            <a:extLst>
              <a:ext uri="{FF2B5EF4-FFF2-40B4-BE49-F238E27FC236}">
                <a16:creationId xmlns:a16="http://schemas.microsoft.com/office/drawing/2014/main" id="{8FE7F049-B734-071D-4502-AA192D598D65}"/>
              </a:ext>
            </a:extLst>
          </p:cNvPr>
          <p:cNvPicPr>
            <a:picLocks noChangeAspect="1"/>
          </p:cNvPicPr>
          <p:nvPr/>
        </p:nvPicPr>
        <p:blipFill>
          <a:blip r:embed="rId5"/>
          <a:stretch>
            <a:fillRect/>
          </a:stretch>
        </p:blipFill>
        <p:spPr>
          <a:xfrm>
            <a:off x="1696842" y="3305890"/>
            <a:ext cx="2681967" cy="2731711"/>
          </a:xfrm>
          <a:prstGeom prst="rect">
            <a:avLst/>
          </a:prstGeom>
          <a:ln w="38100">
            <a:solidFill>
              <a:srgbClr val="00441F"/>
            </a:solidFill>
          </a:ln>
        </p:spPr>
      </p:pic>
    </p:spTree>
    <p:extLst>
      <p:ext uri="{BB962C8B-B14F-4D97-AF65-F5344CB8AC3E}">
        <p14:creationId xmlns:p14="http://schemas.microsoft.com/office/powerpoint/2010/main" val="34477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5"/>
                                        </p:tgtEl>
                                      </p:cBhvr>
                                    </p:animEffect>
                                    <p:anim calcmode="lin" valueType="num">
                                      <p:cBhvr>
                                        <p:cTn id="36" dur="1000"/>
                                        <p:tgtEl>
                                          <p:spTgt spid="5"/>
                                        </p:tgtEl>
                                        <p:attrNameLst>
                                          <p:attrName>ppt_x</p:attrName>
                                        </p:attrNameLst>
                                      </p:cBhvr>
                                      <p:tavLst>
                                        <p:tav tm="0">
                                          <p:val>
                                            <p:strVal val="ppt_x"/>
                                          </p:val>
                                        </p:tav>
                                        <p:tav tm="100000">
                                          <p:val>
                                            <p:strVal val="ppt_x"/>
                                          </p:val>
                                        </p:tav>
                                      </p:tavLst>
                                    </p:anim>
                                    <p:anim calcmode="lin" valueType="num">
                                      <p:cBhvr>
                                        <p:cTn id="37" dur="1000"/>
                                        <p:tgtEl>
                                          <p:spTgt spid="5"/>
                                        </p:tgtEl>
                                        <p:attrNameLst>
                                          <p:attrName>ppt_y</p:attrName>
                                        </p:attrNameLst>
                                      </p:cBhvr>
                                      <p:tavLst>
                                        <p:tav tm="0">
                                          <p:val>
                                            <p:strVal val="ppt_y"/>
                                          </p:val>
                                        </p:tav>
                                        <p:tav tm="100000">
                                          <p:val>
                                            <p:strVal val="ppt_y+.1"/>
                                          </p:val>
                                        </p:tav>
                                      </p:tavLst>
                                    </p:anim>
                                    <p:set>
                                      <p:cBhvr>
                                        <p:cTn id="38" dur="1" fill="hold">
                                          <p:stCondLst>
                                            <p:cond delay="999"/>
                                          </p:stCondLst>
                                        </p:cTn>
                                        <p:tgtEl>
                                          <p:spTgt spid="5"/>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10"/>
                                        </p:tgtEl>
                                      </p:cBhvr>
                                    </p:animEffect>
                                    <p:anim calcmode="lin" valueType="num">
                                      <p:cBhvr>
                                        <p:cTn id="41" dur="1000"/>
                                        <p:tgtEl>
                                          <p:spTgt spid="10"/>
                                        </p:tgtEl>
                                        <p:attrNameLst>
                                          <p:attrName>ppt_x</p:attrName>
                                        </p:attrNameLst>
                                      </p:cBhvr>
                                      <p:tavLst>
                                        <p:tav tm="0">
                                          <p:val>
                                            <p:strVal val="ppt_x"/>
                                          </p:val>
                                        </p:tav>
                                        <p:tav tm="100000">
                                          <p:val>
                                            <p:strVal val="ppt_x"/>
                                          </p:val>
                                        </p:tav>
                                      </p:tavLst>
                                    </p:anim>
                                    <p:anim calcmode="lin" valueType="num">
                                      <p:cBhvr>
                                        <p:cTn id="42" dur="1000"/>
                                        <p:tgtEl>
                                          <p:spTgt spid="10"/>
                                        </p:tgtEl>
                                        <p:attrNameLst>
                                          <p:attrName>ppt_y</p:attrName>
                                        </p:attrNameLst>
                                      </p:cBhvr>
                                      <p:tavLst>
                                        <p:tav tm="0">
                                          <p:val>
                                            <p:strVal val="ppt_y"/>
                                          </p:val>
                                        </p:tav>
                                        <p:tav tm="100000">
                                          <p:val>
                                            <p:strVal val="ppt_y+.1"/>
                                          </p:val>
                                        </p:tav>
                                      </p:tavLst>
                                    </p:anim>
                                    <p:set>
                                      <p:cBhvr>
                                        <p:cTn id="43" dur="1" fill="hold">
                                          <p:stCondLst>
                                            <p:cond delay="999"/>
                                          </p:stCondLst>
                                        </p:cTn>
                                        <p:tgtEl>
                                          <p:spTgt spid="10"/>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11"/>
                                        </p:tgtEl>
                                      </p:cBhvr>
                                    </p:animEffect>
                                    <p:anim calcmode="lin" valueType="num">
                                      <p:cBhvr>
                                        <p:cTn id="46" dur="1000"/>
                                        <p:tgtEl>
                                          <p:spTgt spid="11"/>
                                        </p:tgtEl>
                                        <p:attrNameLst>
                                          <p:attrName>ppt_x</p:attrName>
                                        </p:attrNameLst>
                                      </p:cBhvr>
                                      <p:tavLst>
                                        <p:tav tm="0">
                                          <p:val>
                                            <p:strVal val="ppt_x"/>
                                          </p:val>
                                        </p:tav>
                                        <p:tav tm="100000">
                                          <p:val>
                                            <p:strVal val="ppt_x"/>
                                          </p:val>
                                        </p:tav>
                                      </p:tavLst>
                                    </p:anim>
                                    <p:anim calcmode="lin" valueType="num">
                                      <p:cBhvr>
                                        <p:cTn id="47" dur="1000"/>
                                        <p:tgtEl>
                                          <p:spTgt spid="11"/>
                                        </p:tgtEl>
                                        <p:attrNameLst>
                                          <p:attrName>ppt_y</p:attrName>
                                        </p:attrNameLst>
                                      </p:cBhvr>
                                      <p:tavLst>
                                        <p:tav tm="0">
                                          <p:val>
                                            <p:strVal val="ppt_y"/>
                                          </p:val>
                                        </p:tav>
                                        <p:tav tm="100000">
                                          <p:val>
                                            <p:strVal val="ppt_y+.1"/>
                                          </p:val>
                                        </p:tav>
                                      </p:tavLst>
                                    </p:anim>
                                    <p:set>
                                      <p:cBhvr>
                                        <p:cTn id="48" dur="1" fill="hold">
                                          <p:stCondLst>
                                            <p:cond delay="999"/>
                                          </p:stCondLst>
                                        </p:cTn>
                                        <p:tgtEl>
                                          <p:spTgt spid="11"/>
                                        </p:tgtEl>
                                        <p:attrNameLst>
                                          <p:attrName>style.visibility</p:attrName>
                                        </p:attrNameLst>
                                      </p:cBhvr>
                                      <p:to>
                                        <p:strVal val="hidden"/>
                                      </p:to>
                                    </p:set>
                                  </p:childTnLst>
                                </p:cTn>
                              </p:par>
                              <p:par>
                                <p:cTn id="49" presetID="42" presetClass="exit" presetSubtype="0" fill="hold" grpId="0" nodeType="withEffect">
                                  <p:stCondLst>
                                    <p:cond delay="0"/>
                                  </p:stCondLst>
                                  <p:childTnLst>
                                    <p:animEffect transition="out" filter="fade">
                                      <p:cBhvr>
                                        <p:cTn id="50" dur="1000"/>
                                        <p:tgtEl>
                                          <p:spTgt spid="2"/>
                                        </p:tgtEl>
                                      </p:cBhvr>
                                    </p:animEffect>
                                    <p:anim calcmode="lin" valueType="num">
                                      <p:cBhvr>
                                        <p:cTn id="51" dur="1000"/>
                                        <p:tgtEl>
                                          <p:spTgt spid="2"/>
                                        </p:tgtEl>
                                        <p:attrNameLst>
                                          <p:attrName>ppt_x</p:attrName>
                                        </p:attrNameLst>
                                      </p:cBhvr>
                                      <p:tavLst>
                                        <p:tav tm="0">
                                          <p:val>
                                            <p:strVal val="ppt_x"/>
                                          </p:val>
                                        </p:tav>
                                        <p:tav tm="100000">
                                          <p:val>
                                            <p:strVal val="ppt_x"/>
                                          </p:val>
                                        </p:tav>
                                      </p:tavLst>
                                    </p:anim>
                                    <p:anim calcmode="lin" valueType="num">
                                      <p:cBhvr>
                                        <p:cTn id="52" dur="1000"/>
                                        <p:tgtEl>
                                          <p:spTgt spid="2"/>
                                        </p:tgtEl>
                                        <p:attrNameLst>
                                          <p:attrName>ppt_y</p:attrName>
                                        </p:attrNameLst>
                                      </p:cBhvr>
                                      <p:tavLst>
                                        <p:tav tm="0">
                                          <p:val>
                                            <p:strVal val="ppt_y"/>
                                          </p:val>
                                        </p:tav>
                                        <p:tav tm="100000">
                                          <p:val>
                                            <p:strVal val="ppt_y+.1"/>
                                          </p:val>
                                        </p:tav>
                                      </p:tavLst>
                                    </p:anim>
                                    <p:set>
                                      <p:cBhvr>
                                        <p:cTn id="5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P spid="11" grpId="1"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FF1D-6828-B9D6-70B8-2AAD533F608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25A629B-411F-940A-1F1C-F331179B8D43}"/>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E080E5DC-0B38-264C-4F2E-92A28AF1D714}"/>
              </a:ext>
            </a:extLst>
          </p:cNvPr>
          <p:cNvPicPr>
            <a:picLocks noChangeAspect="1"/>
          </p:cNvPicPr>
          <p:nvPr/>
        </p:nvPicPr>
        <p:blipFill>
          <a:blip r:embed="rId3"/>
          <a:stretch>
            <a:fillRect/>
          </a:stretch>
        </p:blipFill>
        <p:spPr>
          <a:xfrm>
            <a:off x="1267870" y="6245179"/>
            <a:ext cx="3628053" cy="612821"/>
          </a:xfrm>
          <a:prstGeom prst="rect">
            <a:avLst/>
          </a:prstGeom>
        </p:spPr>
      </p:pic>
      <p:sp>
        <p:nvSpPr>
          <p:cNvPr id="2" name="Tittel 1">
            <a:extLst>
              <a:ext uri="{FF2B5EF4-FFF2-40B4-BE49-F238E27FC236}">
                <a16:creationId xmlns:a16="http://schemas.microsoft.com/office/drawing/2014/main" id="{9884ACCB-CF0B-136C-3B0D-BA8D426ED033}"/>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Hva kan vi gjøre? </a:t>
            </a:r>
          </a:p>
        </p:txBody>
      </p:sp>
      <p:sp>
        <p:nvSpPr>
          <p:cNvPr id="5" name="Frihåndsform: figur 4">
            <a:extLst>
              <a:ext uri="{FF2B5EF4-FFF2-40B4-BE49-F238E27FC236}">
                <a16:creationId xmlns:a16="http://schemas.microsoft.com/office/drawing/2014/main" id="{6CFD92FE-87EB-0381-4230-672B6B7D6F07}"/>
              </a:ext>
            </a:extLst>
          </p:cNvPr>
          <p:cNvSpPr/>
          <p:nvPr/>
        </p:nvSpPr>
        <p:spPr>
          <a:xfrm>
            <a:off x="6795861" y="2557565"/>
            <a:ext cx="4696279"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u="sng" kern="1200" dirty="0">
                <a:solidFill>
                  <a:srgbClr val="C1E5DE"/>
                </a:solidFill>
              </a:rPr>
              <a:t>Snakke sammen</a:t>
            </a:r>
          </a:p>
        </p:txBody>
      </p:sp>
    </p:spTree>
    <p:extLst>
      <p:ext uri="{BB962C8B-B14F-4D97-AF65-F5344CB8AC3E}">
        <p14:creationId xmlns:p14="http://schemas.microsoft.com/office/powerpoint/2010/main" val="21698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9C5D1-4622-E375-6643-051E61A6BC08}"/>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E8CEB61-2144-BDAD-4766-BFAD500F595C}"/>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061AA17A-3FEF-69D2-078E-CDBEC82B6DE9}"/>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4" name="Bilde 3">
            <a:extLst>
              <a:ext uri="{FF2B5EF4-FFF2-40B4-BE49-F238E27FC236}">
                <a16:creationId xmlns:a16="http://schemas.microsoft.com/office/drawing/2014/main" id="{FF8DE7E2-B053-701D-2B1B-74C90D00CE85}"/>
              </a:ext>
            </a:extLst>
          </p:cNvPr>
          <p:cNvPicPr>
            <a:picLocks noChangeAspect="1"/>
          </p:cNvPicPr>
          <p:nvPr/>
        </p:nvPicPr>
        <p:blipFill>
          <a:blip r:embed="rId4"/>
          <a:stretch>
            <a:fillRect/>
          </a:stretch>
        </p:blipFill>
        <p:spPr>
          <a:xfrm>
            <a:off x="6950293" y="234580"/>
            <a:ext cx="4556212" cy="6388839"/>
          </a:xfrm>
          <a:prstGeom prst="rect">
            <a:avLst/>
          </a:prstGeom>
        </p:spPr>
      </p:pic>
      <p:sp>
        <p:nvSpPr>
          <p:cNvPr id="2" name="Tittel 1">
            <a:extLst>
              <a:ext uri="{FF2B5EF4-FFF2-40B4-BE49-F238E27FC236}">
                <a16:creationId xmlns:a16="http://schemas.microsoft.com/office/drawing/2014/main" id="{19A21F9A-54E1-25ED-889E-C1D435DEA84D}"/>
              </a:ext>
            </a:extLst>
          </p:cNvPr>
          <p:cNvSpPr txBox="1">
            <a:spLocks/>
          </p:cNvSpPr>
          <p:nvPr/>
        </p:nvSpPr>
        <p:spPr>
          <a:xfrm>
            <a:off x="510232" y="1809241"/>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Hva kan vi gjøre? </a:t>
            </a:r>
          </a:p>
        </p:txBody>
      </p:sp>
    </p:spTree>
    <p:extLst>
      <p:ext uri="{BB962C8B-B14F-4D97-AF65-F5344CB8AC3E}">
        <p14:creationId xmlns:p14="http://schemas.microsoft.com/office/powerpoint/2010/main" val="25284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E36DE-CF93-6510-A4CB-85DEC2E3221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11B22990-C90B-FF59-2293-F4F8BB0AF314}"/>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C0473B86-FD49-5025-486A-62DFFB1929D0}"/>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4" name="Bilde 3">
            <a:extLst>
              <a:ext uri="{FF2B5EF4-FFF2-40B4-BE49-F238E27FC236}">
                <a16:creationId xmlns:a16="http://schemas.microsoft.com/office/drawing/2014/main" id="{0FAE90E8-8FBA-3954-9626-E02C2B2F0E1D}"/>
              </a:ext>
            </a:extLst>
          </p:cNvPr>
          <p:cNvPicPr>
            <a:picLocks noChangeAspect="1"/>
          </p:cNvPicPr>
          <p:nvPr/>
        </p:nvPicPr>
        <p:blipFill>
          <a:blip r:embed="rId4"/>
          <a:stretch>
            <a:fillRect/>
          </a:stretch>
        </p:blipFill>
        <p:spPr>
          <a:xfrm>
            <a:off x="6950293" y="234580"/>
            <a:ext cx="4556212" cy="6388839"/>
          </a:xfrm>
          <a:prstGeom prst="rect">
            <a:avLst/>
          </a:prstGeom>
        </p:spPr>
      </p:pic>
      <p:sp>
        <p:nvSpPr>
          <p:cNvPr id="2" name="Frihåndsform: figur 1">
            <a:extLst>
              <a:ext uri="{FF2B5EF4-FFF2-40B4-BE49-F238E27FC236}">
                <a16:creationId xmlns:a16="http://schemas.microsoft.com/office/drawing/2014/main" id="{A1218CD7-B832-B592-6A0D-F56A0E640304}"/>
              </a:ext>
            </a:extLst>
          </p:cNvPr>
          <p:cNvSpPr/>
          <p:nvPr/>
        </p:nvSpPr>
        <p:spPr>
          <a:xfrm>
            <a:off x="629939" y="1979548"/>
            <a:ext cx="5038916"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defTabSz="1200150">
              <a:lnSpc>
                <a:spcPct val="90000"/>
              </a:lnSpc>
              <a:spcBef>
                <a:spcPct val="0"/>
              </a:spcBef>
              <a:spcAft>
                <a:spcPct val="35000"/>
              </a:spcAft>
              <a:buNone/>
            </a:pPr>
            <a:r>
              <a:rPr lang="nb-NO" sz="2800" kern="1200" dirty="0">
                <a:solidFill>
                  <a:schemeClr val="bg1"/>
                </a:solidFill>
              </a:rPr>
              <a:t>Individ</a:t>
            </a:r>
            <a:endParaRPr lang="en-US" sz="2800" kern="1200" dirty="0">
              <a:solidFill>
                <a:schemeClr val="bg1"/>
              </a:solidFill>
            </a:endParaRPr>
          </a:p>
        </p:txBody>
      </p:sp>
      <p:sp>
        <p:nvSpPr>
          <p:cNvPr id="5" name="Frihåndsform: figur 4">
            <a:extLst>
              <a:ext uri="{FF2B5EF4-FFF2-40B4-BE49-F238E27FC236}">
                <a16:creationId xmlns:a16="http://schemas.microsoft.com/office/drawing/2014/main" id="{67FE86AE-68E5-3808-B496-A48CC8A6A15A}"/>
              </a:ext>
            </a:extLst>
          </p:cNvPr>
          <p:cNvSpPr/>
          <p:nvPr/>
        </p:nvSpPr>
        <p:spPr>
          <a:xfrm>
            <a:off x="629939" y="2720698"/>
            <a:ext cx="5038916"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l" defTabSz="1200150">
              <a:lnSpc>
                <a:spcPct val="90000"/>
              </a:lnSpc>
              <a:spcBef>
                <a:spcPct val="0"/>
              </a:spcBef>
              <a:spcAft>
                <a:spcPct val="35000"/>
              </a:spcAft>
              <a:buNone/>
            </a:pPr>
            <a:r>
              <a:rPr lang="nb-NO" sz="2800" dirty="0">
                <a:solidFill>
                  <a:schemeClr val="bg1"/>
                </a:solidFill>
              </a:rPr>
              <a:t>Gruppe</a:t>
            </a:r>
            <a:endParaRPr lang="en-US" sz="2700" kern="1200" dirty="0"/>
          </a:p>
        </p:txBody>
      </p:sp>
      <p:sp>
        <p:nvSpPr>
          <p:cNvPr id="6" name="Frihåndsform: figur 5">
            <a:extLst>
              <a:ext uri="{FF2B5EF4-FFF2-40B4-BE49-F238E27FC236}">
                <a16:creationId xmlns:a16="http://schemas.microsoft.com/office/drawing/2014/main" id="{46BAEA03-FDB3-D568-54CE-3382407EF53E}"/>
              </a:ext>
            </a:extLst>
          </p:cNvPr>
          <p:cNvSpPr/>
          <p:nvPr/>
        </p:nvSpPr>
        <p:spPr>
          <a:xfrm>
            <a:off x="629939" y="3461849"/>
            <a:ext cx="5038916"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l" defTabSz="1200150">
              <a:lnSpc>
                <a:spcPct val="90000"/>
              </a:lnSpc>
              <a:spcBef>
                <a:spcPct val="0"/>
              </a:spcBef>
              <a:spcAft>
                <a:spcPct val="35000"/>
              </a:spcAft>
              <a:buNone/>
            </a:pPr>
            <a:r>
              <a:rPr lang="nb-NO" sz="2800" kern="1200" dirty="0">
                <a:solidFill>
                  <a:schemeClr val="bg1"/>
                </a:solidFill>
              </a:rPr>
              <a:t>Ledelse</a:t>
            </a:r>
            <a:endParaRPr lang="en-US" sz="2700" kern="1200" dirty="0"/>
          </a:p>
        </p:txBody>
      </p:sp>
      <p:sp>
        <p:nvSpPr>
          <p:cNvPr id="7" name="Frihåndsform: figur 6">
            <a:extLst>
              <a:ext uri="{FF2B5EF4-FFF2-40B4-BE49-F238E27FC236}">
                <a16:creationId xmlns:a16="http://schemas.microsoft.com/office/drawing/2014/main" id="{08F7A998-0FBA-8D2E-026B-35BA9507303B}"/>
              </a:ext>
            </a:extLst>
          </p:cNvPr>
          <p:cNvSpPr/>
          <p:nvPr/>
        </p:nvSpPr>
        <p:spPr>
          <a:xfrm>
            <a:off x="629939" y="4202999"/>
            <a:ext cx="5038916"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l" defTabSz="1200150">
              <a:lnSpc>
                <a:spcPct val="90000"/>
              </a:lnSpc>
              <a:spcBef>
                <a:spcPct val="0"/>
              </a:spcBef>
              <a:spcAft>
                <a:spcPct val="35000"/>
              </a:spcAft>
              <a:buNone/>
            </a:pPr>
            <a:r>
              <a:rPr lang="nb-NO" sz="2800" kern="1200" dirty="0">
                <a:solidFill>
                  <a:schemeClr val="bg1"/>
                </a:solidFill>
              </a:rPr>
              <a:t>Rederiet</a:t>
            </a:r>
            <a:endParaRPr lang="en-US" sz="2700" kern="1200" dirty="0"/>
          </a:p>
        </p:txBody>
      </p:sp>
    </p:spTree>
    <p:extLst>
      <p:ext uri="{BB962C8B-B14F-4D97-AF65-F5344CB8AC3E}">
        <p14:creationId xmlns:p14="http://schemas.microsoft.com/office/powerpoint/2010/main" val="8104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
                                        </p:tgtEl>
                                      </p:cBhvr>
                                    </p:animEffect>
                                    <p:anim calcmode="lin" valueType="num">
                                      <p:cBhvr>
                                        <p:cTn id="35" dur="1000"/>
                                        <p:tgtEl>
                                          <p:spTgt spid="2"/>
                                        </p:tgtEl>
                                        <p:attrNameLst>
                                          <p:attrName>ppt_x</p:attrName>
                                        </p:attrNameLst>
                                      </p:cBhvr>
                                      <p:tavLst>
                                        <p:tav tm="0">
                                          <p:val>
                                            <p:strVal val="ppt_x"/>
                                          </p:val>
                                        </p:tav>
                                        <p:tav tm="100000">
                                          <p:val>
                                            <p:strVal val="ppt_x"/>
                                          </p:val>
                                        </p:tav>
                                      </p:tavLst>
                                    </p:anim>
                                    <p:anim calcmode="lin" valueType="num">
                                      <p:cBhvr>
                                        <p:cTn id="36" dur="1000"/>
                                        <p:tgtEl>
                                          <p:spTgt spid="2"/>
                                        </p:tgtEl>
                                        <p:attrNameLst>
                                          <p:attrName>ppt_y</p:attrName>
                                        </p:attrNameLst>
                                      </p:cBhvr>
                                      <p:tavLst>
                                        <p:tav tm="0">
                                          <p:val>
                                            <p:strVal val="ppt_y"/>
                                          </p:val>
                                        </p:tav>
                                        <p:tav tm="100000">
                                          <p:val>
                                            <p:strVal val="ppt_y+.1"/>
                                          </p:val>
                                        </p:tav>
                                      </p:tavLst>
                                    </p:anim>
                                    <p:set>
                                      <p:cBhvr>
                                        <p:cTn id="37" dur="1" fill="hold">
                                          <p:stCondLst>
                                            <p:cond delay="999"/>
                                          </p:stCondLst>
                                        </p:cTn>
                                        <p:tgtEl>
                                          <p:spTgt spid="2"/>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5"/>
                                        </p:tgtEl>
                                      </p:cBhvr>
                                    </p:animEffect>
                                    <p:anim calcmode="lin" valueType="num">
                                      <p:cBhvr>
                                        <p:cTn id="40" dur="1000"/>
                                        <p:tgtEl>
                                          <p:spTgt spid="5"/>
                                        </p:tgtEl>
                                        <p:attrNameLst>
                                          <p:attrName>ppt_x</p:attrName>
                                        </p:attrNameLst>
                                      </p:cBhvr>
                                      <p:tavLst>
                                        <p:tav tm="0">
                                          <p:val>
                                            <p:strVal val="ppt_x"/>
                                          </p:val>
                                        </p:tav>
                                        <p:tav tm="100000">
                                          <p:val>
                                            <p:strVal val="ppt_x"/>
                                          </p:val>
                                        </p:tav>
                                      </p:tavLst>
                                    </p:anim>
                                    <p:anim calcmode="lin" valueType="num">
                                      <p:cBhvr>
                                        <p:cTn id="41" dur="1000"/>
                                        <p:tgtEl>
                                          <p:spTgt spid="5"/>
                                        </p:tgtEl>
                                        <p:attrNameLst>
                                          <p:attrName>ppt_y</p:attrName>
                                        </p:attrNameLst>
                                      </p:cBhvr>
                                      <p:tavLst>
                                        <p:tav tm="0">
                                          <p:val>
                                            <p:strVal val="ppt_y"/>
                                          </p:val>
                                        </p:tav>
                                        <p:tav tm="100000">
                                          <p:val>
                                            <p:strVal val="ppt_y+.1"/>
                                          </p:val>
                                        </p:tav>
                                      </p:tavLst>
                                    </p:anim>
                                    <p:set>
                                      <p:cBhvr>
                                        <p:cTn id="42" dur="1" fill="hold">
                                          <p:stCondLst>
                                            <p:cond delay="999"/>
                                          </p:stCondLst>
                                        </p:cTn>
                                        <p:tgtEl>
                                          <p:spTgt spid="5"/>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1000"/>
                                        <p:tgtEl>
                                          <p:spTgt spid="6"/>
                                        </p:tgtEl>
                                      </p:cBhvr>
                                    </p:animEffect>
                                    <p:anim calcmode="lin" valueType="num">
                                      <p:cBhvr>
                                        <p:cTn id="45" dur="1000"/>
                                        <p:tgtEl>
                                          <p:spTgt spid="6"/>
                                        </p:tgtEl>
                                        <p:attrNameLst>
                                          <p:attrName>ppt_x</p:attrName>
                                        </p:attrNameLst>
                                      </p:cBhvr>
                                      <p:tavLst>
                                        <p:tav tm="0">
                                          <p:val>
                                            <p:strVal val="ppt_x"/>
                                          </p:val>
                                        </p:tav>
                                        <p:tav tm="100000">
                                          <p:val>
                                            <p:strVal val="ppt_x"/>
                                          </p:val>
                                        </p:tav>
                                      </p:tavLst>
                                    </p:anim>
                                    <p:anim calcmode="lin" valueType="num">
                                      <p:cBhvr>
                                        <p:cTn id="46" dur="1000"/>
                                        <p:tgtEl>
                                          <p:spTgt spid="6"/>
                                        </p:tgtEl>
                                        <p:attrNameLst>
                                          <p:attrName>ppt_y</p:attrName>
                                        </p:attrNameLst>
                                      </p:cBhvr>
                                      <p:tavLst>
                                        <p:tav tm="0">
                                          <p:val>
                                            <p:strVal val="ppt_y"/>
                                          </p:val>
                                        </p:tav>
                                        <p:tav tm="100000">
                                          <p:val>
                                            <p:strVal val="ppt_y+.1"/>
                                          </p:val>
                                        </p:tav>
                                      </p:tavLst>
                                    </p:anim>
                                    <p:set>
                                      <p:cBhvr>
                                        <p:cTn id="47" dur="1" fill="hold">
                                          <p:stCondLst>
                                            <p:cond delay="999"/>
                                          </p:stCondLst>
                                        </p:cTn>
                                        <p:tgtEl>
                                          <p:spTgt spid="6"/>
                                        </p:tgtEl>
                                        <p:attrNameLst>
                                          <p:attrName>style.visibility</p:attrName>
                                        </p:attrNameLst>
                                      </p:cBhvr>
                                      <p:to>
                                        <p:strVal val="hidden"/>
                                      </p:to>
                                    </p:set>
                                  </p:childTnLst>
                                </p:cTn>
                              </p:par>
                              <p:par>
                                <p:cTn id="48" presetID="42" presetClass="exit" presetSubtype="0" fill="hold" grpId="1" nodeType="withEffect">
                                  <p:stCondLst>
                                    <p:cond delay="0"/>
                                  </p:stCondLst>
                                  <p:childTnLst>
                                    <p:animEffect transition="out" filter="fade">
                                      <p:cBhvr>
                                        <p:cTn id="49" dur="1000"/>
                                        <p:tgtEl>
                                          <p:spTgt spid="7"/>
                                        </p:tgtEl>
                                      </p:cBhvr>
                                    </p:animEffect>
                                    <p:anim calcmode="lin" valueType="num">
                                      <p:cBhvr>
                                        <p:cTn id="50" dur="1000"/>
                                        <p:tgtEl>
                                          <p:spTgt spid="7"/>
                                        </p:tgtEl>
                                        <p:attrNameLst>
                                          <p:attrName>ppt_x</p:attrName>
                                        </p:attrNameLst>
                                      </p:cBhvr>
                                      <p:tavLst>
                                        <p:tav tm="0">
                                          <p:val>
                                            <p:strVal val="ppt_x"/>
                                          </p:val>
                                        </p:tav>
                                        <p:tav tm="100000">
                                          <p:val>
                                            <p:strVal val="ppt_x"/>
                                          </p:val>
                                        </p:tav>
                                      </p:tavLst>
                                    </p:anim>
                                    <p:anim calcmode="lin" valueType="num">
                                      <p:cBhvr>
                                        <p:cTn id="51" dur="1000"/>
                                        <p:tgtEl>
                                          <p:spTgt spid="7"/>
                                        </p:tgtEl>
                                        <p:attrNameLst>
                                          <p:attrName>ppt_y</p:attrName>
                                        </p:attrNameLst>
                                      </p:cBhvr>
                                      <p:tavLst>
                                        <p:tav tm="0">
                                          <p:val>
                                            <p:strVal val="ppt_y"/>
                                          </p:val>
                                        </p:tav>
                                        <p:tav tm="100000">
                                          <p:val>
                                            <p:strVal val="ppt_y+.1"/>
                                          </p:val>
                                        </p:tav>
                                      </p:tavLst>
                                    </p:anim>
                                    <p:set>
                                      <p:cBhvr>
                                        <p:cTn id="52" dur="1" fill="hold">
                                          <p:stCondLst>
                                            <p:cond delay="999"/>
                                          </p:stCondLst>
                                        </p:cTn>
                                        <p:tgtEl>
                                          <p:spTgt spid="7"/>
                                        </p:tgtEl>
                                        <p:attrNameLst>
                                          <p:attrName>style.visibility</p:attrName>
                                        </p:attrNameLst>
                                      </p:cBhvr>
                                      <p:to>
                                        <p:strVal val="hidden"/>
                                      </p:to>
                                    </p:set>
                                  </p:childTnLst>
                                </p:cTn>
                              </p:par>
                              <p:par>
                                <p:cTn id="53" presetID="42" presetClass="exit" presetSubtype="0" fill="hold" nodeType="withEffect">
                                  <p:stCondLst>
                                    <p:cond delay="0"/>
                                  </p:stCondLst>
                                  <p:childTnLst>
                                    <p:animEffect transition="out" filter="fade">
                                      <p:cBhvr>
                                        <p:cTn id="54" dur="1000"/>
                                        <p:tgtEl>
                                          <p:spTgt spid="4"/>
                                        </p:tgtEl>
                                      </p:cBhvr>
                                    </p:animEffect>
                                    <p:anim calcmode="lin" valueType="num">
                                      <p:cBhvr>
                                        <p:cTn id="55" dur="1000"/>
                                        <p:tgtEl>
                                          <p:spTgt spid="4"/>
                                        </p:tgtEl>
                                        <p:attrNameLst>
                                          <p:attrName>ppt_x</p:attrName>
                                        </p:attrNameLst>
                                      </p:cBhvr>
                                      <p:tavLst>
                                        <p:tav tm="0">
                                          <p:val>
                                            <p:strVal val="ppt_x"/>
                                          </p:val>
                                        </p:tav>
                                        <p:tav tm="100000">
                                          <p:val>
                                            <p:strVal val="ppt_x"/>
                                          </p:val>
                                        </p:tav>
                                      </p:tavLst>
                                    </p:anim>
                                    <p:anim calcmode="lin" valueType="num">
                                      <p:cBhvr>
                                        <p:cTn id="56" dur="1000"/>
                                        <p:tgtEl>
                                          <p:spTgt spid="4"/>
                                        </p:tgtEl>
                                        <p:attrNameLst>
                                          <p:attrName>ppt_y</p:attrName>
                                        </p:attrNameLst>
                                      </p:cBhvr>
                                      <p:tavLst>
                                        <p:tav tm="0">
                                          <p:val>
                                            <p:strVal val="ppt_y"/>
                                          </p:val>
                                        </p:tav>
                                        <p:tav tm="100000">
                                          <p:val>
                                            <p:strVal val="ppt_y+.1"/>
                                          </p:val>
                                        </p:tav>
                                      </p:tavLst>
                                    </p:anim>
                                    <p:set>
                                      <p:cBhvr>
                                        <p:cTn id="5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697D4-F41E-DA1C-E3F2-7BE50C7B4C50}"/>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75D6464B-49F4-27DD-2E68-A51895019AA0}"/>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A116001E-0480-A3DC-DCF8-DB6661096738}"/>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3" name="Bilde 2">
            <a:extLst>
              <a:ext uri="{FF2B5EF4-FFF2-40B4-BE49-F238E27FC236}">
                <a16:creationId xmlns:a16="http://schemas.microsoft.com/office/drawing/2014/main" id="{483B074F-9A20-41B8-FBE3-C0ED00F1DE36}"/>
              </a:ext>
            </a:extLst>
          </p:cNvPr>
          <p:cNvPicPr>
            <a:picLocks noChangeAspect="1"/>
          </p:cNvPicPr>
          <p:nvPr/>
        </p:nvPicPr>
        <p:blipFill>
          <a:blip r:embed="rId4"/>
          <a:stretch>
            <a:fillRect/>
          </a:stretch>
        </p:blipFill>
        <p:spPr>
          <a:xfrm>
            <a:off x="6877374" y="211454"/>
            <a:ext cx="4533254" cy="6435090"/>
          </a:xfrm>
          <a:prstGeom prst="rect">
            <a:avLst/>
          </a:prstGeom>
        </p:spPr>
      </p:pic>
      <p:pic>
        <p:nvPicPr>
          <p:cNvPr id="12" name="Bilde 11">
            <a:extLst>
              <a:ext uri="{FF2B5EF4-FFF2-40B4-BE49-F238E27FC236}">
                <a16:creationId xmlns:a16="http://schemas.microsoft.com/office/drawing/2014/main" id="{5D0115ED-7AD4-4DA7-8434-1170FFDF734E}"/>
              </a:ext>
            </a:extLst>
          </p:cNvPr>
          <p:cNvPicPr>
            <a:picLocks noChangeAspect="1"/>
          </p:cNvPicPr>
          <p:nvPr/>
        </p:nvPicPr>
        <p:blipFill>
          <a:blip r:embed="rId5"/>
          <a:stretch>
            <a:fillRect/>
          </a:stretch>
        </p:blipFill>
        <p:spPr>
          <a:xfrm>
            <a:off x="1049901" y="560385"/>
            <a:ext cx="4063989" cy="5684794"/>
          </a:xfrm>
          <a:prstGeom prst="rect">
            <a:avLst/>
          </a:prstGeom>
        </p:spPr>
      </p:pic>
    </p:spTree>
    <p:extLst>
      <p:ext uri="{BB962C8B-B14F-4D97-AF65-F5344CB8AC3E}">
        <p14:creationId xmlns:p14="http://schemas.microsoft.com/office/powerpoint/2010/main" val="38430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01D82-2BFD-8DA1-E97D-654219CB112B}"/>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30093F63-BBE3-262A-9E90-289545650B71}"/>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19782AAC-9C51-93ED-CFBF-F242EDE76CF1}"/>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Trakassering</a:t>
            </a:r>
          </a:p>
        </p:txBody>
      </p:sp>
      <p:pic>
        <p:nvPicPr>
          <p:cNvPr id="12" name="Bilde 11">
            <a:extLst>
              <a:ext uri="{FF2B5EF4-FFF2-40B4-BE49-F238E27FC236}">
                <a16:creationId xmlns:a16="http://schemas.microsoft.com/office/drawing/2014/main" id="{C6055C2F-A4D0-3674-6E6E-A942B8CA4A76}"/>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6B8EF8F7-F5F3-CD59-12BE-0644D072D1D0}"/>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30539838-67E1-48FF-DF6C-01F842658D68}"/>
              </a:ext>
            </a:extLst>
          </p:cNvPr>
          <p:cNvPicPr>
            <a:picLocks noChangeAspect="1"/>
          </p:cNvPicPr>
          <p:nvPr/>
        </p:nvPicPr>
        <p:blipFill>
          <a:blip r:embed="rId5"/>
          <a:stretch>
            <a:fillRect/>
          </a:stretch>
        </p:blipFill>
        <p:spPr>
          <a:xfrm>
            <a:off x="2245902" y="4804645"/>
            <a:ext cx="1671988" cy="429144"/>
          </a:xfrm>
          <a:prstGeom prst="rect">
            <a:avLst/>
          </a:prstGeom>
        </p:spPr>
      </p:pic>
      <p:pic>
        <p:nvPicPr>
          <p:cNvPr id="5" name="Bilde 4">
            <a:extLst>
              <a:ext uri="{FF2B5EF4-FFF2-40B4-BE49-F238E27FC236}">
                <a16:creationId xmlns:a16="http://schemas.microsoft.com/office/drawing/2014/main" id="{47020505-D741-BF1F-032E-B2271A2CB181}"/>
              </a:ext>
            </a:extLst>
          </p:cNvPr>
          <p:cNvPicPr>
            <a:picLocks noChangeAspect="1"/>
          </p:cNvPicPr>
          <p:nvPr/>
        </p:nvPicPr>
        <p:blipFill>
          <a:blip r:embed="rId6"/>
          <a:stretch>
            <a:fillRect/>
          </a:stretch>
        </p:blipFill>
        <p:spPr>
          <a:xfrm>
            <a:off x="6290807" y="1200875"/>
            <a:ext cx="5732871" cy="4249657"/>
          </a:xfrm>
          <a:prstGeom prst="rect">
            <a:avLst/>
          </a:prstGeom>
        </p:spPr>
      </p:pic>
      <p:sp>
        <p:nvSpPr>
          <p:cNvPr id="4" name="Frihåndsform: figur 3">
            <a:extLst>
              <a:ext uri="{FF2B5EF4-FFF2-40B4-BE49-F238E27FC236}">
                <a16:creationId xmlns:a16="http://schemas.microsoft.com/office/drawing/2014/main" id="{3D7BD6EA-9879-2AF8-DC55-F3B12751310F}"/>
              </a:ext>
            </a:extLst>
          </p:cNvPr>
          <p:cNvSpPr/>
          <p:nvPr/>
        </p:nvSpPr>
        <p:spPr>
          <a:xfrm>
            <a:off x="1706807" y="615656"/>
            <a:ext cx="1517077"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Krenkende</a:t>
            </a:r>
          </a:p>
        </p:txBody>
      </p:sp>
      <p:sp>
        <p:nvSpPr>
          <p:cNvPr id="6" name="Frihåndsform: figur 5">
            <a:extLst>
              <a:ext uri="{FF2B5EF4-FFF2-40B4-BE49-F238E27FC236}">
                <a16:creationId xmlns:a16="http://schemas.microsoft.com/office/drawing/2014/main" id="{0D016AF0-5DEE-BE66-4802-64CDE876A6F6}"/>
              </a:ext>
            </a:extLst>
          </p:cNvPr>
          <p:cNvSpPr/>
          <p:nvPr/>
        </p:nvSpPr>
        <p:spPr>
          <a:xfrm>
            <a:off x="300712" y="1202845"/>
            <a:ext cx="2101294"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Fiendtlig</a:t>
            </a:r>
          </a:p>
        </p:txBody>
      </p:sp>
      <p:sp>
        <p:nvSpPr>
          <p:cNvPr id="7" name="Frihåndsform: figur 6">
            <a:extLst>
              <a:ext uri="{FF2B5EF4-FFF2-40B4-BE49-F238E27FC236}">
                <a16:creationId xmlns:a16="http://schemas.microsoft.com/office/drawing/2014/main" id="{49AAF0D8-535E-E2CB-B52C-CE4D4023E261}"/>
              </a:ext>
            </a:extLst>
          </p:cNvPr>
          <p:cNvSpPr/>
          <p:nvPr/>
        </p:nvSpPr>
        <p:spPr>
          <a:xfrm>
            <a:off x="1263251" y="1991916"/>
            <a:ext cx="2677718"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Nedverdigende</a:t>
            </a:r>
          </a:p>
        </p:txBody>
      </p:sp>
      <p:sp>
        <p:nvSpPr>
          <p:cNvPr id="9" name="Frihåndsform: figur 8">
            <a:extLst>
              <a:ext uri="{FF2B5EF4-FFF2-40B4-BE49-F238E27FC236}">
                <a16:creationId xmlns:a16="http://schemas.microsoft.com/office/drawing/2014/main" id="{2EA5AEE0-7351-0328-A7F1-D02C93A2AC76}"/>
              </a:ext>
            </a:extLst>
          </p:cNvPr>
          <p:cNvSpPr/>
          <p:nvPr/>
        </p:nvSpPr>
        <p:spPr>
          <a:xfrm>
            <a:off x="2820870" y="1354653"/>
            <a:ext cx="1716345"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Ydmykende</a:t>
            </a:r>
          </a:p>
        </p:txBody>
      </p:sp>
      <p:sp>
        <p:nvSpPr>
          <p:cNvPr id="10" name="Frihåndsform: figur 9">
            <a:extLst>
              <a:ext uri="{FF2B5EF4-FFF2-40B4-BE49-F238E27FC236}">
                <a16:creationId xmlns:a16="http://schemas.microsoft.com/office/drawing/2014/main" id="{A1FFE79F-0784-89E7-B3F1-3A431957BE01}"/>
              </a:ext>
            </a:extLst>
          </p:cNvPr>
          <p:cNvSpPr/>
          <p:nvPr/>
        </p:nvSpPr>
        <p:spPr>
          <a:xfrm>
            <a:off x="3491063" y="698085"/>
            <a:ext cx="1910932"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Skremmende</a:t>
            </a:r>
          </a:p>
        </p:txBody>
      </p:sp>
    </p:spTree>
    <p:extLst>
      <p:ext uri="{BB962C8B-B14F-4D97-AF65-F5344CB8AC3E}">
        <p14:creationId xmlns:p14="http://schemas.microsoft.com/office/powerpoint/2010/main" val="1122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5"/>
                                        </p:tgtEl>
                                      </p:cBhvr>
                                    </p:animEffect>
                                    <p:anim calcmode="lin" valueType="num">
                                      <p:cBhvr>
                                        <p:cTn id="53" dur="1000"/>
                                        <p:tgtEl>
                                          <p:spTgt spid="5"/>
                                        </p:tgtEl>
                                        <p:attrNameLst>
                                          <p:attrName>ppt_x</p:attrName>
                                        </p:attrNameLst>
                                      </p:cBhvr>
                                      <p:tavLst>
                                        <p:tav tm="0">
                                          <p:val>
                                            <p:strVal val="ppt_x"/>
                                          </p:val>
                                        </p:tav>
                                        <p:tav tm="100000">
                                          <p:val>
                                            <p:strVal val="ppt_x"/>
                                          </p:val>
                                        </p:tav>
                                      </p:tavLst>
                                    </p:anim>
                                    <p:anim calcmode="lin" valueType="num">
                                      <p:cBhvr>
                                        <p:cTn id="54" dur="1000"/>
                                        <p:tgtEl>
                                          <p:spTgt spid="5"/>
                                        </p:tgtEl>
                                        <p:attrNameLst>
                                          <p:attrName>ppt_y</p:attrName>
                                        </p:attrNameLst>
                                      </p:cBhvr>
                                      <p:tavLst>
                                        <p:tav tm="0">
                                          <p:val>
                                            <p:strVal val="ppt_y"/>
                                          </p:val>
                                        </p:tav>
                                        <p:tav tm="100000">
                                          <p:val>
                                            <p:strVal val="ppt_y+.1"/>
                                          </p:val>
                                        </p:tav>
                                      </p:tavLst>
                                    </p:anim>
                                    <p:set>
                                      <p:cBhvr>
                                        <p:cTn id="55" dur="1" fill="hold">
                                          <p:stCondLst>
                                            <p:cond delay="999"/>
                                          </p:stCondLst>
                                        </p:cTn>
                                        <p:tgtEl>
                                          <p:spTgt spid="5"/>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1000"/>
                                        <p:tgtEl>
                                          <p:spTgt spid="4"/>
                                        </p:tgtEl>
                                      </p:cBhvr>
                                    </p:animEffect>
                                    <p:anim calcmode="lin" valueType="num">
                                      <p:cBhvr>
                                        <p:cTn id="58" dur="1000"/>
                                        <p:tgtEl>
                                          <p:spTgt spid="4"/>
                                        </p:tgtEl>
                                        <p:attrNameLst>
                                          <p:attrName>ppt_x</p:attrName>
                                        </p:attrNameLst>
                                      </p:cBhvr>
                                      <p:tavLst>
                                        <p:tav tm="0">
                                          <p:val>
                                            <p:strVal val="ppt_x"/>
                                          </p:val>
                                        </p:tav>
                                        <p:tav tm="100000">
                                          <p:val>
                                            <p:strVal val="ppt_x"/>
                                          </p:val>
                                        </p:tav>
                                      </p:tavLst>
                                    </p:anim>
                                    <p:anim calcmode="lin" valueType="num">
                                      <p:cBhvr>
                                        <p:cTn id="59" dur="1000"/>
                                        <p:tgtEl>
                                          <p:spTgt spid="4"/>
                                        </p:tgtEl>
                                        <p:attrNameLst>
                                          <p:attrName>ppt_y</p:attrName>
                                        </p:attrNameLst>
                                      </p:cBhvr>
                                      <p:tavLst>
                                        <p:tav tm="0">
                                          <p:val>
                                            <p:strVal val="ppt_y"/>
                                          </p:val>
                                        </p:tav>
                                        <p:tav tm="100000">
                                          <p:val>
                                            <p:strVal val="ppt_y+.1"/>
                                          </p:val>
                                        </p:tav>
                                      </p:tavLst>
                                    </p:anim>
                                    <p:set>
                                      <p:cBhvr>
                                        <p:cTn id="60" dur="1" fill="hold">
                                          <p:stCondLst>
                                            <p:cond delay="999"/>
                                          </p:stCondLst>
                                        </p:cTn>
                                        <p:tgtEl>
                                          <p:spTgt spid="4"/>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6"/>
                                        </p:tgtEl>
                                      </p:cBhvr>
                                    </p:animEffect>
                                    <p:anim calcmode="lin" valueType="num">
                                      <p:cBhvr>
                                        <p:cTn id="63" dur="1000"/>
                                        <p:tgtEl>
                                          <p:spTgt spid="6"/>
                                        </p:tgtEl>
                                        <p:attrNameLst>
                                          <p:attrName>ppt_x</p:attrName>
                                        </p:attrNameLst>
                                      </p:cBhvr>
                                      <p:tavLst>
                                        <p:tav tm="0">
                                          <p:val>
                                            <p:strVal val="ppt_x"/>
                                          </p:val>
                                        </p:tav>
                                        <p:tav tm="100000">
                                          <p:val>
                                            <p:strVal val="ppt_x"/>
                                          </p:val>
                                        </p:tav>
                                      </p:tavLst>
                                    </p:anim>
                                    <p:anim calcmode="lin" valueType="num">
                                      <p:cBhvr>
                                        <p:cTn id="64" dur="1000"/>
                                        <p:tgtEl>
                                          <p:spTgt spid="6"/>
                                        </p:tgtEl>
                                        <p:attrNameLst>
                                          <p:attrName>ppt_y</p:attrName>
                                        </p:attrNameLst>
                                      </p:cBhvr>
                                      <p:tavLst>
                                        <p:tav tm="0">
                                          <p:val>
                                            <p:strVal val="ppt_y"/>
                                          </p:val>
                                        </p:tav>
                                        <p:tav tm="100000">
                                          <p:val>
                                            <p:strVal val="ppt_y+.1"/>
                                          </p:val>
                                        </p:tav>
                                      </p:tavLst>
                                    </p:anim>
                                    <p:set>
                                      <p:cBhvr>
                                        <p:cTn id="65" dur="1" fill="hold">
                                          <p:stCondLst>
                                            <p:cond delay="999"/>
                                          </p:stCondLst>
                                        </p:cTn>
                                        <p:tgtEl>
                                          <p:spTgt spid="6"/>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7"/>
                                        </p:tgtEl>
                                      </p:cBhvr>
                                    </p:animEffect>
                                    <p:anim calcmode="lin" valueType="num">
                                      <p:cBhvr>
                                        <p:cTn id="68" dur="1000"/>
                                        <p:tgtEl>
                                          <p:spTgt spid="7"/>
                                        </p:tgtEl>
                                        <p:attrNameLst>
                                          <p:attrName>ppt_x</p:attrName>
                                        </p:attrNameLst>
                                      </p:cBhvr>
                                      <p:tavLst>
                                        <p:tav tm="0">
                                          <p:val>
                                            <p:strVal val="ppt_x"/>
                                          </p:val>
                                        </p:tav>
                                        <p:tav tm="100000">
                                          <p:val>
                                            <p:strVal val="ppt_x"/>
                                          </p:val>
                                        </p:tav>
                                      </p:tavLst>
                                    </p:anim>
                                    <p:anim calcmode="lin" valueType="num">
                                      <p:cBhvr>
                                        <p:cTn id="69" dur="1000"/>
                                        <p:tgtEl>
                                          <p:spTgt spid="7"/>
                                        </p:tgtEl>
                                        <p:attrNameLst>
                                          <p:attrName>ppt_y</p:attrName>
                                        </p:attrNameLst>
                                      </p:cBhvr>
                                      <p:tavLst>
                                        <p:tav tm="0">
                                          <p:val>
                                            <p:strVal val="ppt_y"/>
                                          </p:val>
                                        </p:tav>
                                        <p:tav tm="100000">
                                          <p:val>
                                            <p:strVal val="ppt_y+.1"/>
                                          </p:val>
                                        </p:tav>
                                      </p:tavLst>
                                    </p:anim>
                                    <p:set>
                                      <p:cBhvr>
                                        <p:cTn id="70" dur="1" fill="hold">
                                          <p:stCondLst>
                                            <p:cond delay="999"/>
                                          </p:stCondLst>
                                        </p:cTn>
                                        <p:tgtEl>
                                          <p:spTgt spid="7"/>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9"/>
                                        </p:tgtEl>
                                      </p:cBhvr>
                                    </p:animEffect>
                                    <p:anim calcmode="lin" valueType="num">
                                      <p:cBhvr>
                                        <p:cTn id="73" dur="1000"/>
                                        <p:tgtEl>
                                          <p:spTgt spid="9"/>
                                        </p:tgtEl>
                                        <p:attrNameLst>
                                          <p:attrName>ppt_x</p:attrName>
                                        </p:attrNameLst>
                                      </p:cBhvr>
                                      <p:tavLst>
                                        <p:tav tm="0">
                                          <p:val>
                                            <p:strVal val="ppt_x"/>
                                          </p:val>
                                        </p:tav>
                                        <p:tav tm="100000">
                                          <p:val>
                                            <p:strVal val="ppt_x"/>
                                          </p:val>
                                        </p:tav>
                                      </p:tavLst>
                                    </p:anim>
                                    <p:anim calcmode="lin" valueType="num">
                                      <p:cBhvr>
                                        <p:cTn id="74" dur="1000"/>
                                        <p:tgtEl>
                                          <p:spTgt spid="9"/>
                                        </p:tgtEl>
                                        <p:attrNameLst>
                                          <p:attrName>ppt_y</p:attrName>
                                        </p:attrNameLst>
                                      </p:cBhvr>
                                      <p:tavLst>
                                        <p:tav tm="0">
                                          <p:val>
                                            <p:strVal val="ppt_y"/>
                                          </p:val>
                                        </p:tav>
                                        <p:tav tm="100000">
                                          <p:val>
                                            <p:strVal val="ppt_y+.1"/>
                                          </p:val>
                                        </p:tav>
                                      </p:tavLst>
                                    </p:anim>
                                    <p:set>
                                      <p:cBhvr>
                                        <p:cTn id="75" dur="1" fill="hold">
                                          <p:stCondLst>
                                            <p:cond delay="999"/>
                                          </p:stCondLst>
                                        </p:cTn>
                                        <p:tgtEl>
                                          <p:spTgt spid="9"/>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10"/>
                                        </p:tgtEl>
                                      </p:cBhvr>
                                    </p:animEffect>
                                    <p:anim calcmode="lin" valueType="num">
                                      <p:cBhvr>
                                        <p:cTn id="78" dur="1000"/>
                                        <p:tgtEl>
                                          <p:spTgt spid="10"/>
                                        </p:tgtEl>
                                        <p:attrNameLst>
                                          <p:attrName>ppt_x</p:attrName>
                                        </p:attrNameLst>
                                      </p:cBhvr>
                                      <p:tavLst>
                                        <p:tav tm="0">
                                          <p:val>
                                            <p:strVal val="ppt_x"/>
                                          </p:val>
                                        </p:tav>
                                        <p:tav tm="100000">
                                          <p:val>
                                            <p:strVal val="ppt_x"/>
                                          </p:val>
                                        </p:tav>
                                      </p:tavLst>
                                    </p:anim>
                                    <p:anim calcmode="lin" valueType="num">
                                      <p:cBhvr>
                                        <p:cTn id="79" dur="1000"/>
                                        <p:tgtEl>
                                          <p:spTgt spid="10"/>
                                        </p:tgtEl>
                                        <p:attrNameLst>
                                          <p:attrName>ppt_y</p:attrName>
                                        </p:attrNameLst>
                                      </p:cBhvr>
                                      <p:tavLst>
                                        <p:tav tm="0">
                                          <p:val>
                                            <p:strVal val="ppt_y"/>
                                          </p:val>
                                        </p:tav>
                                        <p:tav tm="100000">
                                          <p:val>
                                            <p:strVal val="ppt_y+.1"/>
                                          </p:val>
                                        </p:tav>
                                      </p:tavLst>
                                    </p:anim>
                                    <p:set>
                                      <p:cBhvr>
                                        <p:cTn id="8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4" grpId="1" animBg="1"/>
      <p:bldP spid="6" grpId="0" animBg="1"/>
      <p:bldP spid="6" grpId="1" animBg="1"/>
      <p:bldP spid="7" grpId="0" animBg="1"/>
      <p:bldP spid="7" grpId="1" animBg="1"/>
      <p:bldP spid="9" grpId="0" animBg="1"/>
      <p:bldP spid="9"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D4AF-1D60-EB3C-4FB7-DEE46DC4846B}"/>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AAA95826-942F-17E4-A404-CC2524606E2B}"/>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A99C9817-48DB-A199-512A-073EF2991FCD}"/>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3" name="Bilde 2">
            <a:extLst>
              <a:ext uri="{FF2B5EF4-FFF2-40B4-BE49-F238E27FC236}">
                <a16:creationId xmlns:a16="http://schemas.microsoft.com/office/drawing/2014/main" id="{F0552C50-B0FF-3B00-79A0-23FFFE61D5DE}"/>
              </a:ext>
            </a:extLst>
          </p:cNvPr>
          <p:cNvPicPr>
            <a:picLocks noChangeAspect="1"/>
          </p:cNvPicPr>
          <p:nvPr/>
        </p:nvPicPr>
        <p:blipFill>
          <a:blip r:embed="rId4"/>
          <a:stretch>
            <a:fillRect/>
          </a:stretch>
        </p:blipFill>
        <p:spPr>
          <a:xfrm>
            <a:off x="6877374" y="211454"/>
            <a:ext cx="4533254" cy="6435090"/>
          </a:xfrm>
          <a:prstGeom prst="rect">
            <a:avLst/>
          </a:prstGeom>
        </p:spPr>
      </p:pic>
      <p:pic>
        <p:nvPicPr>
          <p:cNvPr id="9" name="Bilde 8">
            <a:extLst>
              <a:ext uri="{FF2B5EF4-FFF2-40B4-BE49-F238E27FC236}">
                <a16:creationId xmlns:a16="http://schemas.microsoft.com/office/drawing/2014/main" id="{51518CBC-8ED6-D072-A0FB-CBBEFE3892FB}"/>
              </a:ext>
            </a:extLst>
          </p:cNvPr>
          <p:cNvPicPr>
            <a:picLocks noChangeAspect="1"/>
          </p:cNvPicPr>
          <p:nvPr/>
        </p:nvPicPr>
        <p:blipFill>
          <a:blip r:embed="rId5"/>
          <a:stretch>
            <a:fillRect/>
          </a:stretch>
        </p:blipFill>
        <p:spPr>
          <a:xfrm>
            <a:off x="1062551" y="505120"/>
            <a:ext cx="4038689" cy="5740059"/>
          </a:xfrm>
          <a:prstGeom prst="rect">
            <a:avLst/>
          </a:prstGeom>
        </p:spPr>
      </p:pic>
    </p:spTree>
    <p:extLst>
      <p:ext uri="{BB962C8B-B14F-4D97-AF65-F5344CB8AC3E}">
        <p14:creationId xmlns:p14="http://schemas.microsoft.com/office/powerpoint/2010/main" val="4864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475C"/>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7FC5BF-772A-00A2-20EB-F032D9F15F63}"/>
              </a:ext>
            </a:extLst>
          </p:cNvPr>
          <p:cNvPicPr>
            <a:picLocks noChangeAspect="1"/>
          </p:cNvPicPr>
          <p:nvPr/>
        </p:nvPicPr>
        <p:blipFill>
          <a:blip r:embed="rId3"/>
          <a:stretch>
            <a:fillRect/>
          </a:stretch>
        </p:blipFill>
        <p:spPr>
          <a:xfrm>
            <a:off x="550459" y="803550"/>
            <a:ext cx="8698539" cy="5250899"/>
          </a:xfrm>
          <a:prstGeom prst="rect">
            <a:avLst/>
          </a:prstGeom>
        </p:spPr>
      </p:pic>
      <p:pic>
        <p:nvPicPr>
          <p:cNvPr id="2" name="Bilde 1">
            <a:extLst>
              <a:ext uri="{FF2B5EF4-FFF2-40B4-BE49-F238E27FC236}">
                <a16:creationId xmlns:a16="http://schemas.microsoft.com/office/drawing/2014/main" id="{66BBD53A-3798-FDFD-6F32-533645EB9B6A}"/>
              </a:ext>
            </a:extLst>
          </p:cNvPr>
          <p:cNvPicPr>
            <a:picLocks noChangeAspect="1"/>
          </p:cNvPicPr>
          <p:nvPr/>
        </p:nvPicPr>
        <p:blipFill>
          <a:blip r:embed="rId4"/>
          <a:stretch>
            <a:fillRect/>
          </a:stretch>
        </p:blipFill>
        <p:spPr>
          <a:xfrm>
            <a:off x="9544338" y="5434280"/>
            <a:ext cx="1837896" cy="620169"/>
          </a:xfrm>
          <a:prstGeom prst="rect">
            <a:avLst/>
          </a:prstGeom>
        </p:spPr>
      </p:pic>
      <p:sp>
        <p:nvSpPr>
          <p:cNvPr id="5" name="TekstSylinder 4">
            <a:extLst>
              <a:ext uri="{FF2B5EF4-FFF2-40B4-BE49-F238E27FC236}">
                <a16:creationId xmlns:a16="http://schemas.microsoft.com/office/drawing/2014/main" id="{EDE44E41-E4DE-D0AD-214B-A187AC845FB6}"/>
              </a:ext>
            </a:extLst>
          </p:cNvPr>
          <p:cNvSpPr txBox="1"/>
          <p:nvPr/>
        </p:nvSpPr>
        <p:spPr>
          <a:xfrm>
            <a:off x="3048000" y="3244334"/>
            <a:ext cx="6096000" cy="369332"/>
          </a:xfrm>
          <a:prstGeom prst="rect">
            <a:avLst/>
          </a:prstGeom>
          <a:noFill/>
        </p:spPr>
        <p:txBody>
          <a:bodyPr wrap="square">
            <a:spAutoFit/>
          </a:bodyPr>
          <a:lstStyle/>
          <a:p>
            <a:r>
              <a:rPr lang="nb-NO" dirty="0">
                <a:hlinkClick r:id="rId5"/>
              </a:rPr>
              <a:t>NHO Sjøfarts bransjestandard</a:t>
            </a:r>
            <a:endParaRPr lang="nb-NO" dirty="0"/>
          </a:p>
        </p:txBody>
      </p:sp>
    </p:spTree>
    <p:extLst>
      <p:ext uri="{BB962C8B-B14F-4D97-AF65-F5344CB8AC3E}">
        <p14:creationId xmlns:p14="http://schemas.microsoft.com/office/powerpoint/2010/main" val="189329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2F67-3C4E-2579-CAE7-85282BE82D4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F9CEF0AD-2BF0-CD12-D910-69F255DEAB83}"/>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8CDE0398-711B-7F92-D4EC-F4DA9E1C8D5F}"/>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Trakassering</a:t>
            </a:r>
          </a:p>
        </p:txBody>
      </p:sp>
      <p:pic>
        <p:nvPicPr>
          <p:cNvPr id="12" name="Bilde 11">
            <a:extLst>
              <a:ext uri="{FF2B5EF4-FFF2-40B4-BE49-F238E27FC236}">
                <a16:creationId xmlns:a16="http://schemas.microsoft.com/office/drawing/2014/main" id="{8FB997D3-134E-C380-C68C-822F860792EE}"/>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31BC1D20-25DD-E8ED-8FA5-EA08BAEBA4E8}"/>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44D443DE-634E-2CF4-9110-E0D208A458A0}"/>
              </a:ext>
            </a:extLst>
          </p:cNvPr>
          <p:cNvPicPr>
            <a:picLocks noChangeAspect="1"/>
          </p:cNvPicPr>
          <p:nvPr/>
        </p:nvPicPr>
        <p:blipFill>
          <a:blip r:embed="rId5"/>
          <a:stretch>
            <a:fillRect/>
          </a:stretch>
        </p:blipFill>
        <p:spPr>
          <a:xfrm>
            <a:off x="2245902" y="4804645"/>
            <a:ext cx="1671988" cy="429144"/>
          </a:xfrm>
          <a:prstGeom prst="rect">
            <a:avLst/>
          </a:prstGeom>
        </p:spPr>
      </p:pic>
      <p:pic>
        <p:nvPicPr>
          <p:cNvPr id="6" name="Bilde 5" descr="Et bilde som inneholder klær, illustrasjon, Menneskeansikt, Moteillustrasjon&#10;&#10;KI-generert innhold kan være feil.">
            <a:extLst>
              <a:ext uri="{FF2B5EF4-FFF2-40B4-BE49-F238E27FC236}">
                <a16:creationId xmlns:a16="http://schemas.microsoft.com/office/drawing/2014/main" id="{154AC658-8708-7989-978A-FD782D340C6E}"/>
              </a:ext>
            </a:extLst>
          </p:cNvPr>
          <p:cNvPicPr>
            <a:picLocks noChangeAspect="1"/>
          </p:cNvPicPr>
          <p:nvPr/>
        </p:nvPicPr>
        <p:blipFill>
          <a:blip r:embed="rId6"/>
          <a:stretch>
            <a:fillRect/>
          </a:stretch>
        </p:blipFill>
        <p:spPr>
          <a:xfrm>
            <a:off x="6723560" y="878890"/>
            <a:ext cx="4782945" cy="4782945"/>
          </a:xfrm>
          <a:prstGeom prst="rect">
            <a:avLst/>
          </a:prstGeom>
        </p:spPr>
      </p:pic>
    </p:spTree>
    <p:extLst>
      <p:ext uri="{BB962C8B-B14F-4D97-AF65-F5344CB8AC3E}">
        <p14:creationId xmlns:p14="http://schemas.microsoft.com/office/powerpoint/2010/main" val="25677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par>
                                <p:cTn id="16" presetID="2" presetClass="exit" presetSubtype="4" fill="hold" grpId="0" nodeType="withEffect">
                                  <p:stCondLst>
                                    <p:cond delay="0"/>
                                  </p:stCondLst>
                                  <p:childTnLst>
                                    <p:anim calcmode="lin" valueType="num">
                                      <p:cBhvr additive="base">
                                        <p:cTn id="17" dur="500"/>
                                        <p:tgtEl>
                                          <p:spTgt spid="8"/>
                                        </p:tgtEl>
                                        <p:attrNameLst>
                                          <p:attrName>ppt_x</p:attrName>
                                        </p:attrNameLst>
                                      </p:cBhvr>
                                      <p:tavLst>
                                        <p:tav tm="0">
                                          <p:val>
                                            <p:strVal val="ppt_x"/>
                                          </p:val>
                                        </p:tav>
                                        <p:tav tm="100000">
                                          <p:val>
                                            <p:strVal val="ppt_x"/>
                                          </p:val>
                                        </p:tav>
                                      </p:tavLst>
                                    </p:anim>
                                    <p:anim calcmode="lin" valueType="num">
                                      <p:cBhvr additive="base">
                                        <p:cTn id="18" dur="500"/>
                                        <p:tgtEl>
                                          <p:spTgt spid="8"/>
                                        </p:tgtEl>
                                        <p:attrNameLst>
                                          <p:attrName>ppt_y</p:attrName>
                                        </p:attrNameLst>
                                      </p:cBhvr>
                                      <p:tavLst>
                                        <p:tav tm="0">
                                          <p:val>
                                            <p:strVal val="ppt_y"/>
                                          </p:val>
                                        </p:tav>
                                        <p:tav tm="100000">
                                          <p:val>
                                            <p:strVal val="1+ppt_h/2"/>
                                          </p:val>
                                        </p:tav>
                                      </p:tavLst>
                                    </p:anim>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88D0C-D518-AC3B-E6B4-BC3FAFA923E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EB5BBCC7-17C2-2525-EF4F-2080FD2AA1FA}"/>
              </a:ext>
            </a:extLst>
          </p:cNvPr>
          <p:cNvSpPr/>
          <p:nvPr/>
        </p:nvSpPr>
        <p:spPr>
          <a:xfrm>
            <a:off x="6063987"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A80A6CE3-62EC-CF0B-75BC-8135C6731067}"/>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Mobbing</a:t>
            </a:r>
          </a:p>
        </p:txBody>
      </p:sp>
      <p:pic>
        <p:nvPicPr>
          <p:cNvPr id="12" name="Bilde 11">
            <a:extLst>
              <a:ext uri="{FF2B5EF4-FFF2-40B4-BE49-F238E27FC236}">
                <a16:creationId xmlns:a16="http://schemas.microsoft.com/office/drawing/2014/main" id="{D53EBA4C-E26E-B4B8-525D-06A38E41EE04}"/>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01259313-A187-A124-C51E-440F8FF4D591}"/>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2AA7D821-791A-86E1-4B69-71E2391B66BB}"/>
              </a:ext>
            </a:extLst>
          </p:cNvPr>
          <p:cNvPicPr>
            <a:picLocks noChangeAspect="1"/>
          </p:cNvPicPr>
          <p:nvPr/>
        </p:nvPicPr>
        <p:blipFill>
          <a:blip r:embed="rId5"/>
          <a:stretch>
            <a:fillRect/>
          </a:stretch>
        </p:blipFill>
        <p:spPr>
          <a:xfrm>
            <a:off x="2245902" y="4804645"/>
            <a:ext cx="1671988" cy="429144"/>
          </a:xfrm>
          <a:prstGeom prst="rect">
            <a:avLst/>
          </a:prstGeom>
        </p:spPr>
      </p:pic>
      <p:sp>
        <p:nvSpPr>
          <p:cNvPr id="5" name="Frihåndsform: figur 4">
            <a:extLst>
              <a:ext uri="{FF2B5EF4-FFF2-40B4-BE49-F238E27FC236}">
                <a16:creationId xmlns:a16="http://schemas.microsoft.com/office/drawing/2014/main" id="{BDB0556C-7AF6-C70C-9B50-9028F7B5F879}"/>
              </a:ext>
            </a:extLst>
          </p:cNvPr>
          <p:cNvSpPr/>
          <p:nvPr/>
        </p:nvSpPr>
        <p:spPr>
          <a:xfrm>
            <a:off x="1706807" y="615656"/>
            <a:ext cx="1517077"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Erting</a:t>
            </a:r>
          </a:p>
        </p:txBody>
      </p:sp>
      <p:sp>
        <p:nvSpPr>
          <p:cNvPr id="6" name="Frihåndsform: figur 5">
            <a:extLst>
              <a:ext uri="{FF2B5EF4-FFF2-40B4-BE49-F238E27FC236}">
                <a16:creationId xmlns:a16="http://schemas.microsoft.com/office/drawing/2014/main" id="{B29CB99B-64C8-B984-3739-3B7FF0E5CA5C}"/>
              </a:ext>
            </a:extLst>
          </p:cNvPr>
          <p:cNvSpPr/>
          <p:nvPr/>
        </p:nvSpPr>
        <p:spPr>
          <a:xfrm>
            <a:off x="300712" y="1202845"/>
            <a:ext cx="2101294"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Latterliggjøring</a:t>
            </a:r>
          </a:p>
        </p:txBody>
      </p:sp>
      <p:sp>
        <p:nvSpPr>
          <p:cNvPr id="7" name="Frihåndsform: figur 6">
            <a:extLst>
              <a:ext uri="{FF2B5EF4-FFF2-40B4-BE49-F238E27FC236}">
                <a16:creationId xmlns:a16="http://schemas.microsoft.com/office/drawing/2014/main" id="{742D17DE-4DEE-696E-CC4F-0B1CFF87264A}"/>
              </a:ext>
            </a:extLst>
          </p:cNvPr>
          <p:cNvSpPr/>
          <p:nvPr/>
        </p:nvSpPr>
        <p:spPr>
          <a:xfrm>
            <a:off x="1263251" y="1991916"/>
            <a:ext cx="2677718"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Forskjellsbehandling</a:t>
            </a:r>
          </a:p>
        </p:txBody>
      </p:sp>
      <p:sp>
        <p:nvSpPr>
          <p:cNvPr id="9" name="Frihåndsform: figur 8">
            <a:extLst>
              <a:ext uri="{FF2B5EF4-FFF2-40B4-BE49-F238E27FC236}">
                <a16:creationId xmlns:a16="http://schemas.microsoft.com/office/drawing/2014/main" id="{0D8389AA-AB0E-1745-F3C2-6C9668EB21CC}"/>
              </a:ext>
            </a:extLst>
          </p:cNvPr>
          <p:cNvSpPr/>
          <p:nvPr/>
        </p:nvSpPr>
        <p:spPr>
          <a:xfrm>
            <a:off x="2820870" y="1354653"/>
            <a:ext cx="1716345"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Baksnakk</a:t>
            </a:r>
          </a:p>
        </p:txBody>
      </p:sp>
      <p:sp>
        <p:nvSpPr>
          <p:cNvPr id="10" name="Frihåndsform: figur 9">
            <a:extLst>
              <a:ext uri="{FF2B5EF4-FFF2-40B4-BE49-F238E27FC236}">
                <a16:creationId xmlns:a16="http://schemas.microsoft.com/office/drawing/2014/main" id="{9308FB11-2F6D-4F72-B68A-23E37D6AF612}"/>
              </a:ext>
            </a:extLst>
          </p:cNvPr>
          <p:cNvSpPr/>
          <p:nvPr/>
        </p:nvSpPr>
        <p:spPr>
          <a:xfrm>
            <a:off x="3491063" y="698085"/>
            <a:ext cx="1707261"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tx1"/>
                </a:solidFill>
              </a:rPr>
              <a:t>Utestenging</a:t>
            </a:r>
          </a:p>
        </p:txBody>
      </p:sp>
      <p:pic>
        <p:nvPicPr>
          <p:cNvPr id="21" name="Bilde 20">
            <a:extLst>
              <a:ext uri="{FF2B5EF4-FFF2-40B4-BE49-F238E27FC236}">
                <a16:creationId xmlns:a16="http://schemas.microsoft.com/office/drawing/2014/main" id="{FBBBFCEE-C4F1-305D-5A18-9A7FE0606566}"/>
              </a:ext>
            </a:extLst>
          </p:cNvPr>
          <p:cNvPicPr>
            <a:picLocks noChangeAspect="1"/>
          </p:cNvPicPr>
          <p:nvPr/>
        </p:nvPicPr>
        <p:blipFill>
          <a:blip r:embed="rId6"/>
          <a:stretch>
            <a:fillRect/>
          </a:stretch>
        </p:blipFill>
        <p:spPr>
          <a:xfrm>
            <a:off x="6183165" y="1173615"/>
            <a:ext cx="5921671" cy="4187267"/>
          </a:xfrm>
          <a:prstGeom prst="rect">
            <a:avLst/>
          </a:prstGeom>
        </p:spPr>
      </p:pic>
      <p:sp>
        <p:nvSpPr>
          <p:cNvPr id="4" name="Frihåndsform: figur 3">
            <a:extLst>
              <a:ext uri="{FF2B5EF4-FFF2-40B4-BE49-F238E27FC236}">
                <a16:creationId xmlns:a16="http://schemas.microsoft.com/office/drawing/2014/main" id="{D31FC5FF-69CF-9ABF-0B31-2ED850ECADE5}"/>
              </a:ext>
            </a:extLst>
          </p:cNvPr>
          <p:cNvSpPr/>
          <p:nvPr/>
        </p:nvSpPr>
        <p:spPr>
          <a:xfrm>
            <a:off x="1401131" y="1278771"/>
            <a:ext cx="3361530"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a:ln>
            <a:solidFill>
              <a:srgbClr val="26475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bg1"/>
                </a:solidFill>
              </a:rPr>
              <a:t>Direkte, åpen eller aggressiv</a:t>
            </a:r>
          </a:p>
        </p:txBody>
      </p:sp>
      <p:sp>
        <p:nvSpPr>
          <p:cNvPr id="11" name="Frihåndsform: figur 10">
            <a:extLst>
              <a:ext uri="{FF2B5EF4-FFF2-40B4-BE49-F238E27FC236}">
                <a16:creationId xmlns:a16="http://schemas.microsoft.com/office/drawing/2014/main" id="{A75787C3-AF0B-12EC-15B6-0728499E678C}"/>
              </a:ext>
            </a:extLst>
          </p:cNvPr>
          <p:cNvSpPr/>
          <p:nvPr/>
        </p:nvSpPr>
        <p:spPr>
          <a:xfrm>
            <a:off x="1401131" y="2066930"/>
            <a:ext cx="3361530" cy="443363"/>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a:ln>
            <a:solidFill>
              <a:srgbClr val="26475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000" kern="1200" dirty="0">
                <a:solidFill>
                  <a:schemeClr val="bg1"/>
                </a:solidFill>
              </a:rPr>
              <a:t>Indirekte, skjult eller diskre</a:t>
            </a:r>
          </a:p>
        </p:txBody>
      </p:sp>
    </p:spTree>
    <p:extLst>
      <p:ext uri="{BB962C8B-B14F-4D97-AF65-F5344CB8AC3E}">
        <p14:creationId xmlns:p14="http://schemas.microsoft.com/office/powerpoint/2010/main" val="25703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11"/>
                                        </p:tgtEl>
                                      </p:cBhvr>
                                    </p:animEffect>
                                    <p:anim calcmode="lin" valueType="num">
                                      <p:cBhvr>
                                        <p:cTn id="33" dur="1000"/>
                                        <p:tgtEl>
                                          <p:spTgt spid="11"/>
                                        </p:tgtEl>
                                        <p:attrNameLst>
                                          <p:attrName>ppt_x</p:attrName>
                                        </p:attrNameLst>
                                      </p:cBhvr>
                                      <p:tavLst>
                                        <p:tav tm="0">
                                          <p:val>
                                            <p:strVal val="ppt_x"/>
                                          </p:val>
                                        </p:tav>
                                        <p:tav tm="100000">
                                          <p:val>
                                            <p:strVal val="ppt_x"/>
                                          </p:val>
                                        </p:tav>
                                      </p:tavLst>
                                    </p:anim>
                                    <p:anim calcmode="lin" valueType="num">
                                      <p:cBhvr>
                                        <p:cTn id="34" dur="1000"/>
                                        <p:tgtEl>
                                          <p:spTgt spid="11"/>
                                        </p:tgtEl>
                                        <p:attrNameLst>
                                          <p:attrName>ppt_y</p:attrName>
                                        </p:attrNameLst>
                                      </p:cBhvr>
                                      <p:tavLst>
                                        <p:tav tm="0">
                                          <p:val>
                                            <p:strVal val="ppt_y"/>
                                          </p:val>
                                        </p:tav>
                                        <p:tav tm="100000">
                                          <p:val>
                                            <p:strVal val="ppt_y+.1"/>
                                          </p:val>
                                        </p:tav>
                                      </p:tavLst>
                                    </p:anim>
                                    <p:set>
                                      <p:cBhvr>
                                        <p:cTn id="35" dur="1" fill="hold">
                                          <p:stCondLst>
                                            <p:cond delay="999"/>
                                          </p:stCondLst>
                                        </p:cTn>
                                        <p:tgtEl>
                                          <p:spTgt spid="11"/>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4"/>
                                        </p:tgtEl>
                                      </p:cBhvr>
                                    </p:animEffect>
                                    <p:anim calcmode="lin" valueType="num">
                                      <p:cBhvr>
                                        <p:cTn id="38" dur="1000"/>
                                        <p:tgtEl>
                                          <p:spTgt spid="4"/>
                                        </p:tgtEl>
                                        <p:attrNameLst>
                                          <p:attrName>ppt_x</p:attrName>
                                        </p:attrNameLst>
                                      </p:cBhvr>
                                      <p:tavLst>
                                        <p:tav tm="0">
                                          <p:val>
                                            <p:strVal val="ppt_x"/>
                                          </p:val>
                                        </p:tav>
                                        <p:tav tm="100000">
                                          <p:val>
                                            <p:strVal val="ppt_x"/>
                                          </p:val>
                                        </p:tav>
                                      </p:tavLst>
                                    </p:anim>
                                    <p:anim calcmode="lin" valueType="num">
                                      <p:cBhvr>
                                        <p:cTn id="39" dur="1000"/>
                                        <p:tgtEl>
                                          <p:spTgt spid="4"/>
                                        </p:tgtEl>
                                        <p:attrNameLst>
                                          <p:attrName>ppt_y</p:attrName>
                                        </p:attrNameLst>
                                      </p:cBhvr>
                                      <p:tavLst>
                                        <p:tav tm="0">
                                          <p:val>
                                            <p:strVal val="ppt_y"/>
                                          </p:val>
                                        </p:tav>
                                        <p:tav tm="100000">
                                          <p:val>
                                            <p:strVal val="ppt_y+.1"/>
                                          </p:val>
                                        </p:tav>
                                      </p:tavLst>
                                    </p:anim>
                                    <p:set>
                                      <p:cBhvr>
                                        <p:cTn id="40" dur="1" fill="hold">
                                          <p:stCondLst>
                                            <p:cond delay="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9" grpId="0" animBg="1"/>
      <p:bldP spid="10" grpId="0" animBg="1"/>
      <p:bldP spid="4" grpId="0" animBg="1"/>
      <p:bldP spid="4"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C7C6-C157-9E86-0375-F87CB0B61261}"/>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1D3D44BF-F127-AB4F-9BE3-801D241F3D50}"/>
              </a:ext>
            </a:extLst>
          </p:cNvPr>
          <p:cNvSpPr/>
          <p:nvPr/>
        </p:nvSpPr>
        <p:spPr>
          <a:xfrm>
            <a:off x="6063987"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3758D36F-7DEA-1077-3E1A-E56FD87140C1}"/>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Mobbing</a:t>
            </a:r>
          </a:p>
        </p:txBody>
      </p:sp>
      <p:pic>
        <p:nvPicPr>
          <p:cNvPr id="12" name="Bilde 11">
            <a:extLst>
              <a:ext uri="{FF2B5EF4-FFF2-40B4-BE49-F238E27FC236}">
                <a16:creationId xmlns:a16="http://schemas.microsoft.com/office/drawing/2014/main" id="{5A4B237F-7480-FC74-BEBA-DD534A2628C7}"/>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721B8881-5D43-E340-F5B8-02814D4A06A8}"/>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C8556A6C-95EE-9918-D2A3-E20DC52769C3}"/>
              </a:ext>
            </a:extLst>
          </p:cNvPr>
          <p:cNvPicPr>
            <a:picLocks noChangeAspect="1"/>
          </p:cNvPicPr>
          <p:nvPr/>
        </p:nvPicPr>
        <p:blipFill>
          <a:blip r:embed="rId5"/>
          <a:stretch>
            <a:fillRect/>
          </a:stretch>
        </p:blipFill>
        <p:spPr>
          <a:xfrm>
            <a:off x="2245902" y="4804645"/>
            <a:ext cx="1671988" cy="429144"/>
          </a:xfrm>
          <a:prstGeom prst="rect">
            <a:avLst/>
          </a:prstGeom>
        </p:spPr>
      </p:pic>
      <p:pic>
        <p:nvPicPr>
          <p:cNvPr id="21" name="Bilde 20">
            <a:extLst>
              <a:ext uri="{FF2B5EF4-FFF2-40B4-BE49-F238E27FC236}">
                <a16:creationId xmlns:a16="http://schemas.microsoft.com/office/drawing/2014/main" id="{CEE25126-AA75-5D94-5841-482E6F13172D}"/>
              </a:ext>
            </a:extLst>
          </p:cNvPr>
          <p:cNvPicPr>
            <a:picLocks noChangeAspect="1"/>
          </p:cNvPicPr>
          <p:nvPr/>
        </p:nvPicPr>
        <p:blipFill>
          <a:blip r:embed="rId6"/>
          <a:stretch>
            <a:fillRect/>
          </a:stretch>
        </p:blipFill>
        <p:spPr>
          <a:xfrm>
            <a:off x="6183165" y="1173615"/>
            <a:ext cx="5921671" cy="4187267"/>
          </a:xfrm>
          <a:prstGeom prst="rect">
            <a:avLst/>
          </a:prstGeom>
        </p:spPr>
      </p:pic>
      <p:pic>
        <p:nvPicPr>
          <p:cNvPr id="11" name="Bilde 10">
            <a:extLst>
              <a:ext uri="{FF2B5EF4-FFF2-40B4-BE49-F238E27FC236}">
                <a16:creationId xmlns:a16="http://schemas.microsoft.com/office/drawing/2014/main" id="{36AC21A4-C1A1-2B2E-22E8-6FCDD612CC85}"/>
              </a:ext>
            </a:extLst>
          </p:cNvPr>
          <p:cNvPicPr>
            <a:picLocks noChangeAspect="1"/>
          </p:cNvPicPr>
          <p:nvPr/>
        </p:nvPicPr>
        <p:blipFill>
          <a:blip r:embed="rId7"/>
          <a:stretch>
            <a:fillRect/>
          </a:stretch>
        </p:blipFill>
        <p:spPr>
          <a:xfrm>
            <a:off x="6604720" y="881996"/>
            <a:ext cx="5094007" cy="5094007"/>
          </a:xfrm>
          <a:prstGeom prst="rect">
            <a:avLst/>
          </a:prstGeom>
        </p:spPr>
      </p:pic>
    </p:spTree>
    <p:extLst>
      <p:ext uri="{BB962C8B-B14F-4D97-AF65-F5344CB8AC3E}">
        <p14:creationId xmlns:p14="http://schemas.microsoft.com/office/powerpoint/2010/main" val="31885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1"/>
                                        </p:tgtEl>
                                      </p:cBhvr>
                                    </p:animEffect>
                                    <p:anim calcmode="lin" valueType="num">
                                      <p:cBhvr>
                                        <p:cTn id="19" dur="1000"/>
                                        <p:tgtEl>
                                          <p:spTgt spid="11"/>
                                        </p:tgtEl>
                                        <p:attrNameLst>
                                          <p:attrName>ppt_x</p:attrName>
                                        </p:attrNameLst>
                                      </p:cBhvr>
                                      <p:tavLst>
                                        <p:tav tm="0">
                                          <p:val>
                                            <p:strVal val="ppt_x"/>
                                          </p:val>
                                        </p:tav>
                                        <p:tav tm="100000">
                                          <p:val>
                                            <p:strVal val="ppt_x"/>
                                          </p:val>
                                        </p:tav>
                                      </p:tavLst>
                                    </p:anim>
                                    <p:anim calcmode="lin" valueType="num">
                                      <p:cBhvr>
                                        <p:cTn id="20" dur="1000"/>
                                        <p:tgtEl>
                                          <p:spTgt spid="11"/>
                                        </p:tgtEl>
                                        <p:attrNameLst>
                                          <p:attrName>ppt_y</p:attrName>
                                        </p:attrNameLst>
                                      </p:cBhvr>
                                      <p:tavLst>
                                        <p:tav tm="0">
                                          <p:val>
                                            <p:strVal val="ppt_y"/>
                                          </p:val>
                                        </p:tav>
                                        <p:tav tm="100000">
                                          <p:val>
                                            <p:strVal val="ppt_y+.1"/>
                                          </p:val>
                                        </p:tav>
                                      </p:tavLst>
                                    </p:anim>
                                    <p:set>
                                      <p:cBhvr>
                                        <p:cTn id="21" dur="1" fill="hold">
                                          <p:stCondLst>
                                            <p:cond delay="999"/>
                                          </p:stCondLst>
                                        </p:cTn>
                                        <p:tgtEl>
                                          <p:spTgt spid="11"/>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8"/>
                                        </p:tgtEl>
                                      </p:cBhvr>
                                    </p:animEffect>
                                    <p:anim calcmode="lin" valueType="num">
                                      <p:cBhvr>
                                        <p:cTn id="24" dur="1000"/>
                                        <p:tgtEl>
                                          <p:spTgt spid="8"/>
                                        </p:tgtEl>
                                        <p:attrNameLst>
                                          <p:attrName>ppt_x</p:attrName>
                                        </p:attrNameLst>
                                      </p:cBhvr>
                                      <p:tavLst>
                                        <p:tav tm="0">
                                          <p:val>
                                            <p:strVal val="ppt_x"/>
                                          </p:val>
                                        </p:tav>
                                        <p:tav tm="100000">
                                          <p:val>
                                            <p:strVal val="ppt_x"/>
                                          </p:val>
                                        </p:tav>
                                      </p:tavLst>
                                    </p:anim>
                                    <p:anim calcmode="lin" valueType="num">
                                      <p:cBhvr>
                                        <p:cTn id="25" dur="1000"/>
                                        <p:tgtEl>
                                          <p:spTgt spid="8"/>
                                        </p:tgtEl>
                                        <p:attrNameLst>
                                          <p:attrName>ppt_y</p:attrName>
                                        </p:attrNameLst>
                                      </p:cBhvr>
                                      <p:tavLst>
                                        <p:tav tm="0">
                                          <p:val>
                                            <p:strVal val="ppt_y"/>
                                          </p:val>
                                        </p:tav>
                                        <p:tav tm="100000">
                                          <p:val>
                                            <p:strVal val="ppt_y+.1"/>
                                          </p:val>
                                        </p:tav>
                                      </p:tavLst>
                                    </p:anim>
                                    <p:set>
                                      <p:cBhvr>
                                        <p:cTn id="26" dur="1" fill="hold">
                                          <p:stCondLst>
                                            <p:cond delay="999"/>
                                          </p:stCondLst>
                                        </p:cTn>
                                        <p:tgtEl>
                                          <p:spTgt spid="8"/>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2"/>
                                        </p:tgtEl>
                                      </p:cBhvr>
                                    </p:animEffect>
                                    <p:anim calcmode="lin" valueType="num">
                                      <p:cBhvr>
                                        <p:cTn id="29" dur="1000"/>
                                        <p:tgtEl>
                                          <p:spTgt spid="2"/>
                                        </p:tgtEl>
                                        <p:attrNameLst>
                                          <p:attrName>ppt_x</p:attrName>
                                        </p:attrNameLst>
                                      </p:cBhvr>
                                      <p:tavLst>
                                        <p:tav tm="0">
                                          <p:val>
                                            <p:strVal val="ppt_x"/>
                                          </p:val>
                                        </p:tav>
                                        <p:tav tm="100000">
                                          <p:val>
                                            <p:strVal val="ppt_x"/>
                                          </p:val>
                                        </p:tav>
                                      </p:tavLst>
                                    </p:anim>
                                    <p:anim calcmode="lin" valueType="num">
                                      <p:cBhvr>
                                        <p:cTn id="30" dur="1000"/>
                                        <p:tgtEl>
                                          <p:spTgt spid="2"/>
                                        </p:tgtEl>
                                        <p:attrNameLst>
                                          <p:attrName>ppt_y</p:attrName>
                                        </p:attrNameLst>
                                      </p:cBhvr>
                                      <p:tavLst>
                                        <p:tav tm="0">
                                          <p:val>
                                            <p:strVal val="ppt_y"/>
                                          </p:val>
                                        </p:tav>
                                        <p:tav tm="100000">
                                          <p:val>
                                            <p:strVal val="ppt_y+.1"/>
                                          </p:val>
                                        </p:tav>
                                      </p:tavLst>
                                    </p:anim>
                                    <p:set>
                                      <p:cBhvr>
                                        <p:cTn id="3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C79A-21CF-8381-8EE3-A39DC830444E}"/>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79D63F86-1728-3618-1BAB-D3B93F3F2DDB}"/>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2F4C6BD6-FA37-EA22-62B5-D1CE554D70AD}"/>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Trakassering og mobbing</a:t>
            </a:r>
          </a:p>
        </p:txBody>
      </p:sp>
      <p:pic>
        <p:nvPicPr>
          <p:cNvPr id="12" name="Bilde 11">
            <a:extLst>
              <a:ext uri="{FF2B5EF4-FFF2-40B4-BE49-F238E27FC236}">
                <a16:creationId xmlns:a16="http://schemas.microsoft.com/office/drawing/2014/main" id="{D455F31F-3F18-CB80-15A0-609533E63669}"/>
              </a:ext>
            </a:extLst>
          </p:cNvPr>
          <p:cNvPicPr>
            <a:picLocks noChangeAspect="1"/>
          </p:cNvPicPr>
          <p:nvPr/>
        </p:nvPicPr>
        <p:blipFill>
          <a:blip r:embed="rId3"/>
          <a:stretch>
            <a:fillRect/>
          </a:stretch>
        </p:blipFill>
        <p:spPr>
          <a:xfrm>
            <a:off x="1264105" y="6245179"/>
            <a:ext cx="3628053" cy="612821"/>
          </a:xfrm>
          <a:prstGeom prst="rect">
            <a:avLst/>
          </a:prstGeom>
        </p:spPr>
      </p:pic>
      <p:pic>
        <p:nvPicPr>
          <p:cNvPr id="13" name="Bilde 12">
            <a:extLst>
              <a:ext uri="{FF2B5EF4-FFF2-40B4-BE49-F238E27FC236}">
                <a16:creationId xmlns:a16="http://schemas.microsoft.com/office/drawing/2014/main" id="{1C6532A7-5C24-3625-0262-48C2DCE68D3D}"/>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2" name="Bilde 1" descr="Et bilde som inneholder klær, tegnefilm, maling, mann&#10;&#10;KI-generert innhold kan være feil.">
            <a:extLst>
              <a:ext uri="{FF2B5EF4-FFF2-40B4-BE49-F238E27FC236}">
                <a16:creationId xmlns:a16="http://schemas.microsoft.com/office/drawing/2014/main" id="{B6E21550-6161-7698-2A92-1F67E0E0FAD9}"/>
              </a:ext>
            </a:extLst>
          </p:cNvPr>
          <p:cNvPicPr>
            <a:picLocks noChangeAspect="1"/>
          </p:cNvPicPr>
          <p:nvPr/>
        </p:nvPicPr>
        <p:blipFill>
          <a:blip r:embed="rId5"/>
          <a:stretch>
            <a:fillRect/>
          </a:stretch>
        </p:blipFill>
        <p:spPr>
          <a:xfrm>
            <a:off x="6604720" y="889719"/>
            <a:ext cx="5094008" cy="5094008"/>
          </a:xfrm>
          <a:prstGeom prst="rect">
            <a:avLst/>
          </a:prstGeom>
        </p:spPr>
      </p:pic>
    </p:spTree>
    <p:extLst>
      <p:ext uri="{BB962C8B-B14F-4D97-AF65-F5344CB8AC3E}">
        <p14:creationId xmlns:p14="http://schemas.microsoft.com/office/powerpoint/2010/main" val="22062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48D5-F051-6D78-8232-7CA9CD51892B}"/>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41D8556F-B42A-2BB0-7507-42EC3656BDC4}"/>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Trakassering og mobbing</a:t>
            </a:r>
          </a:p>
        </p:txBody>
      </p:sp>
      <p:pic>
        <p:nvPicPr>
          <p:cNvPr id="3" name="Bilde 2">
            <a:extLst>
              <a:ext uri="{FF2B5EF4-FFF2-40B4-BE49-F238E27FC236}">
                <a16:creationId xmlns:a16="http://schemas.microsoft.com/office/drawing/2014/main" id="{875D76F8-48CA-9B82-9C1B-D58793D6F8DE}"/>
              </a:ext>
            </a:extLst>
          </p:cNvPr>
          <p:cNvPicPr>
            <a:picLocks noChangeAspect="1"/>
          </p:cNvPicPr>
          <p:nvPr/>
        </p:nvPicPr>
        <p:blipFill>
          <a:blip r:embed="rId3"/>
          <a:srcRect b="10561"/>
          <a:stretch/>
        </p:blipFill>
        <p:spPr>
          <a:xfrm>
            <a:off x="232544" y="139579"/>
            <a:ext cx="11726912" cy="5810846"/>
          </a:xfrm>
          <a:prstGeom prst="rect">
            <a:avLst/>
          </a:prstGeom>
        </p:spPr>
      </p:pic>
      <p:sp>
        <p:nvSpPr>
          <p:cNvPr id="2" name="Rektangel 1">
            <a:extLst>
              <a:ext uri="{FF2B5EF4-FFF2-40B4-BE49-F238E27FC236}">
                <a16:creationId xmlns:a16="http://schemas.microsoft.com/office/drawing/2014/main" id="{7387C629-77E6-FF3F-C4E4-5FAE07D66048}"/>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Frihåndsform: figur 3">
            <a:extLst>
              <a:ext uri="{FF2B5EF4-FFF2-40B4-BE49-F238E27FC236}">
                <a16:creationId xmlns:a16="http://schemas.microsoft.com/office/drawing/2014/main" id="{2D52FCC4-2369-2E45-DE7A-53E4C99F35C6}"/>
              </a:ext>
            </a:extLst>
          </p:cNvPr>
          <p:cNvSpPr/>
          <p:nvPr/>
        </p:nvSpPr>
        <p:spPr>
          <a:xfrm>
            <a:off x="6848419" y="260506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tx1"/>
                </a:solidFill>
              </a:rPr>
              <a:t>27 % mobbet/trakassert</a:t>
            </a:r>
          </a:p>
        </p:txBody>
      </p:sp>
      <p:sp>
        <p:nvSpPr>
          <p:cNvPr id="5" name="Frihåndsform: figur 4">
            <a:extLst>
              <a:ext uri="{FF2B5EF4-FFF2-40B4-BE49-F238E27FC236}">
                <a16:creationId xmlns:a16="http://schemas.microsoft.com/office/drawing/2014/main" id="{57114A7D-4E8C-7D97-2644-29B05F6F27B2}"/>
              </a:ext>
            </a:extLst>
          </p:cNvPr>
          <p:cNvSpPr/>
          <p:nvPr/>
        </p:nvSpPr>
        <p:spPr>
          <a:xfrm>
            <a:off x="6848420" y="342819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Økt sikkerhetsrisiko</a:t>
            </a:r>
            <a:endParaRPr lang="nb-NO" sz="2800" kern="1200" dirty="0">
              <a:solidFill>
                <a:schemeClr val="tx1"/>
              </a:solidFill>
            </a:endParaRPr>
          </a:p>
        </p:txBody>
      </p:sp>
      <p:pic>
        <p:nvPicPr>
          <p:cNvPr id="7" name="Bilde 6">
            <a:extLst>
              <a:ext uri="{FF2B5EF4-FFF2-40B4-BE49-F238E27FC236}">
                <a16:creationId xmlns:a16="http://schemas.microsoft.com/office/drawing/2014/main" id="{081E6837-8D59-DC35-6161-2F635776C1CF}"/>
              </a:ext>
            </a:extLst>
          </p:cNvPr>
          <p:cNvPicPr>
            <a:picLocks noChangeAspect="1"/>
          </p:cNvPicPr>
          <p:nvPr/>
        </p:nvPicPr>
        <p:blipFill>
          <a:blip r:embed="rId4"/>
          <a:stretch>
            <a:fillRect/>
          </a:stretch>
        </p:blipFill>
        <p:spPr>
          <a:xfrm>
            <a:off x="1264105" y="6245179"/>
            <a:ext cx="3628053" cy="612821"/>
          </a:xfrm>
          <a:prstGeom prst="rect">
            <a:avLst/>
          </a:prstGeom>
        </p:spPr>
      </p:pic>
      <p:pic>
        <p:nvPicPr>
          <p:cNvPr id="8" name="Bilde 7">
            <a:extLst>
              <a:ext uri="{FF2B5EF4-FFF2-40B4-BE49-F238E27FC236}">
                <a16:creationId xmlns:a16="http://schemas.microsoft.com/office/drawing/2014/main" id="{657D6AC1-0B68-E8B0-D5DF-55FE97AF7F4C}"/>
              </a:ext>
            </a:extLst>
          </p:cNvPr>
          <p:cNvPicPr>
            <a:picLocks noChangeAspect="1"/>
          </p:cNvPicPr>
          <p:nvPr/>
        </p:nvPicPr>
        <p:blipFill>
          <a:blip r:embed="rId5"/>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24723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0104-613C-3CC7-48F3-A9B580F2A775}"/>
            </a:ext>
          </a:extLst>
        </p:cNvPr>
        <p:cNvGrpSpPr/>
        <p:nvPr/>
      </p:nvGrpSpPr>
      <p:grpSpPr>
        <a:xfrm>
          <a:off x="0" y="0"/>
          <a:ext cx="0" cy="0"/>
          <a:chOff x="0" y="0"/>
          <a:chExt cx="0" cy="0"/>
        </a:xfrm>
      </p:grpSpPr>
      <p:pic>
        <p:nvPicPr>
          <p:cNvPr id="8" name="Bilde 7">
            <a:extLst>
              <a:ext uri="{FF2B5EF4-FFF2-40B4-BE49-F238E27FC236}">
                <a16:creationId xmlns:a16="http://schemas.microsoft.com/office/drawing/2014/main" id="{3E227771-0242-9A9E-053A-671FE2E729B0}"/>
              </a:ext>
            </a:extLst>
          </p:cNvPr>
          <p:cNvPicPr>
            <a:picLocks noChangeAspect="1"/>
          </p:cNvPicPr>
          <p:nvPr/>
        </p:nvPicPr>
        <p:blipFill>
          <a:blip r:embed="rId3"/>
          <a:srcRect b="10561"/>
          <a:stretch/>
        </p:blipFill>
        <p:spPr>
          <a:xfrm>
            <a:off x="232544" y="139579"/>
            <a:ext cx="11726912" cy="5810846"/>
          </a:xfrm>
          <a:prstGeom prst="rect">
            <a:avLst/>
          </a:prstGeom>
        </p:spPr>
      </p:pic>
      <p:sp>
        <p:nvSpPr>
          <p:cNvPr id="2" name="Rektangel 1">
            <a:extLst>
              <a:ext uri="{FF2B5EF4-FFF2-40B4-BE49-F238E27FC236}">
                <a16:creationId xmlns:a16="http://schemas.microsoft.com/office/drawing/2014/main" id="{76C8110B-E264-F719-33A7-1A9C6A541A0A}"/>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Frihåndsform: figur 2">
            <a:extLst>
              <a:ext uri="{FF2B5EF4-FFF2-40B4-BE49-F238E27FC236}">
                <a16:creationId xmlns:a16="http://schemas.microsoft.com/office/drawing/2014/main" id="{6506C708-5AFD-A237-6BFD-BB6D94055DCA}"/>
              </a:ext>
            </a:extLst>
          </p:cNvPr>
          <p:cNvSpPr/>
          <p:nvPr/>
        </p:nvSpPr>
        <p:spPr>
          <a:xfrm>
            <a:off x="6848419" y="260506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2</a:t>
            </a:r>
            <a:r>
              <a:rPr lang="nb-NO" sz="2800" kern="1200" dirty="0">
                <a:solidFill>
                  <a:schemeClr val="tx1"/>
                </a:solidFill>
              </a:rPr>
              <a:t> % Seksuell trakassering</a:t>
            </a:r>
          </a:p>
        </p:txBody>
      </p:sp>
      <p:sp>
        <p:nvSpPr>
          <p:cNvPr id="5" name="Frihåndsform: figur 4">
            <a:extLst>
              <a:ext uri="{FF2B5EF4-FFF2-40B4-BE49-F238E27FC236}">
                <a16:creationId xmlns:a16="http://schemas.microsoft.com/office/drawing/2014/main" id="{19FCD023-E1D2-8515-2C28-396B5D1CDDB7}"/>
              </a:ext>
            </a:extLst>
          </p:cNvPr>
          <p:cNvSpPr/>
          <p:nvPr/>
        </p:nvSpPr>
        <p:spPr>
          <a:xfrm>
            <a:off x="6848420" y="342819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15 % hos kvinner</a:t>
            </a:r>
            <a:endParaRPr lang="nb-NO" sz="2800" kern="1200" dirty="0">
              <a:solidFill>
                <a:schemeClr val="tx1"/>
              </a:solidFill>
            </a:endParaRPr>
          </a:p>
        </p:txBody>
      </p:sp>
      <p:pic>
        <p:nvPicPr>
          <p:cNvPr id="6" name="Bilde 5">
            <a:extLst>
              <a:ext uri="{FF2B5EF4-FFF2-40B4-BE49-F238E27FC236}">
                <a16:creationId xmlns:a16="http://schemas.microsoft.com/office/drawing/2014/main" id="{E4DFC840-7B76-3E5A-B365-5A72C74BD220}"/>
              </a:ext>
            </a:extLst>
          </p:cNvPr>
          <p:cNvPicPr>
            <a:picLocks noChangeAspect="1"/>
          </p:cNvPicPr>
          <p:nvPr/>
        </p:nvPicPr>
        <p:blipFill>
          <a:blip r:embed="rId4"/>
          <a:stretch>
            <a:fillRect/>
          </a:stretch>
        </p:blipFill>
        <p:spPr>
          <a:xfrm>
            <a:off x="1264105" y="6245179"/>
            <a:ext cx="3628053" cy="612821"/>
          </a:xfrm>
          <a:prstGeom prst="rect">
            <a:avLst/>
          </a:prstGeom>
        </p:spPr>
      </p:pic>
      <p:pic>
        <p:nvPicPr>
          <p:cNvPr id="7" name="Bilde 6">
            <a:extLst>
              <a:ext uri="{FF2B5EF4-FFF2-40B4-BE49-F238E27FC236}">
                <a16:creationId xmlns:a16="http://schemas.microsoft.com/office/drawing/2014/main" id="{D86DF488-14FE-3F5F-4951-9E09CB3579F1}"/>
              </a:ext>
            </a:extLst>
          </p:cNvPr>
          <p:cNvPicPr>
            <a:picLocks noChangeAspect="1"/>
          </p:cNvPicPr>
          <p:nvPr/>
        </p:nvPicPr>
        <p:blipFill>
          <a:blip r:embed="rId5"/>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8838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9C32-F48E-DA13-6AD2-668B4E49F12D}"/>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6205FF26-DC00-89B7-B3EF-0B62DB7544C3}"/>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A297A19F-2CED-A93F-E15D-1CD29643FFFE}"/>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2EE9C31C-908C-7D2C-00ED-64384815FFDB}"/>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5" name="Bilde 4">
            <a:extLst>
              <a:ext uri="{FF2B5EF4-FFF2-40B4-BE49-F238E27FC236}">
                <a16:creationId xmlns:a16="http://schemas.microsoft.com/office/drawing/2014/main" id="{209DB419-ECEB-1059-0455-4278E03F8BEC}"/>
              </a:ext>
            </a:extLst>
          </p:cNvPr>
          <p:cNvPicPr>
            <a:picLocks noChangeAspect="1"/>
          </p:cNvPicPr>
          <p:nvPr/>
        </p:nvPicPr>
        <p:blipFill>
          <a:blip r:embed="rId5"/>
          <a:stretch>
            <a:fillRect/>
          </a:stretch>
        </p:blipFill>
        <p:spPr>
          <a:xfrm>
            <a:off x="676578" y="2983388"/>
            <a:ext cx="4810634" cy="2973299"/>
          </a:xfrm>
          <a:prstGeom prst="rect">
            <a:avLst/>
          </a:prstGeom>
        </p:spPr>
      </p:pic>
      <p:pic>
        <p:nvPicPr>
          <p:cNvPr id="1030" name="Picture 6" descr="PM: Flertall for norske lønns- og arbeidsvilkår i norske farvann! -  Sjømannsforbundet | Norsk Sjømannsforbund (NSF)">
            <a:extLst>
              <a:ext uri="{FF2B5EF4-FFF2-40B4-BE49-F238E27FC236}">
                <a16:creationId xmlns:a16="http://schemas.microsoft.com/office/drawing/2014/main" id="{E39994D1-409B-8C0F-89B1-F4535D9581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0333" y="55177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Frihåndsform: figur 3">
            <a:extLst>
              <a:ext uri="{FF2B5EF4-FFF2-40B4-BE49-F238E27FC236}">
                <a16:creationId xmlns:a16="http://schemas.microsoft.com/office/drawing/2014/main" id="{0E2428A0-CB9F-B550-9AD3-4B95261A9BCE}"/>
              </a:ext>
            </a:extLst>
          </p:cNvPr>
          <p:cNvSpPr/>
          <p:nvPr/>
        </p:nvSpPr>
        <p:spPr>
          <a:xfrm>
            <a:off x="6848417" y="2601838"/>
            <a:ext cx="4510325" cy="1143810"/>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68% direkte og indirekte</a:t>
            </a:r>
          </a:p>
          <a:p>
            <a:pPr marL="0" lvl="0" indent="0" algn="ctr" defTabSz="1200150">
              <a:lnSpc>
                <a:spcPct val="90000"/>
              </a:lnSpc>
              <a:spcBef>
                <a:spcPct val="0"/>
              </a:spcBef>
              <a:spcAft>
                <a:spcPct val="35000"/>
              </a:spcAft>
              <a:buNone/>
            </a:pPr>
            <a:r>
              <a:rPr lang="nb-NO" sz="2800" kern="1200" dirty="0">
                <a:solidFill>
                  <a:schemeClr val="tx1"/>
                </a:solidFill>
              </a:rPr>
              <a:t>Mobbet/trakassert</a:t>
            </a:r>
          </a:p>
        </p:txBody>
      </p:sp>
      <p:sp>
        <p:nvSpPr>
          <p:cNvPr id="6" name="Frihåndsform: figur 5">
            <a:extLst>
              <a:ext uri="{FF2B5EF4-FFF2-40B4-BE49-F238E27FC236}">
                <a16:creationId xmlns:a16="http://schemas.microsoft.com/office/drawing/2014/main" id="{4AE0145E-0BE3-A531-232D-18A7D5514224}"/>
              </a:ext>
            </a:extLst>
          </p:cNvPr>
          <p:cNvSpPr/>
          <p:nvPr/>
        </p:nvSpPr>
        <p:spPr>
          <a:xfrm>
            <a:off x="6848417" y="179294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tx1"/>
                </a:solidFill>
              </a:rPr>
              <a:t>25% mobbet/trakassert</a:t>
            </a:r>
          </a:p>
        </p:txBody>
      </p:sp>
      <p:sp>
        <p:nvSpPr>
          <p:cNvPr id="7" name="Frihåndsform: figur 6">
            <a:extLst>
              <a:ext uri="{FF2B5EF4-FFF2-40B4-BE49-F238E27FC236}">
                <a16:creationId xmlns:a16="http://schemas.microsoft.com/office/drawing/2014/main" id="{9F18BB8F-DC90-6809-CFF6-DEE9D4ABED4F}"/>
              </a:ext>
            </a:extLst>
          </p:cNvPr>
          <p:cNvSpPr/>
          <p:nvPr/>
        </p:nvSpPr>
        <p:spPr>
          <a:xfrm>
            <a:off x="6888838" y="3897598"/>
            <a:ext cx="4510325" cy="899870"/>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39</a:t>
            </a:r>
            <a:r>
              <a:rPr lang="nb-NO" sz="2800" kern="1200" dirty="0">
                <a:solidFill>
                  <a:schemeClr val="tx1"/>
                </a:solidFill>
              </a:rPr>
              <a:t>% negative konsekvenser for arbeidssituasjonen</a:t>
            </a:r>
          </a:p>
        </p:txBody>
      </p:sp>
    </p:spTree>
    <p:extLst>
      <p:ext uri="{BB962C8B-B14F-4D97-AF65-F5344CB8AC3E}">
        <p14:creationId xmlns:p14="http://schemas.microsoft.com/office/powerpoint/2010/main" val="348679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625A1E30DC1A47BA23F83794BC69BC" ma:contentTypeVersion="13" ma:contentTypeDescription="Opprett et nytt dokument." ma:contentTypeScope="" ma:versionID="028d8d7c8b6a31a149383276173c2f14">
  <xsd:schema xmlns:xsd="http://www.w3.org/2001/XMLSchema" xmlns:xs="http://www.w3.org/2001/XMLSchema" xmlns:p="http://schemas.microsoft.com/office/2006/metadata/properties" xmlns:ns2="c72f7dd9-2486-47b7-9661-7bacd243cd17" xmlns:ns3="8f64d8ab-effa-432c-8aa4-f35b4dceb676" targetNamespace="http://schemas.microsoft.com/office/2006/metadata/properties" ma:root="true" ma:fieldsID="c658e2d514b1fbe92293b8b4c4fa7b57" ns2:_="" ns3:_="">
    <xsd:import namespace="c72f7dd9-2486-47b7-9661-7bacd243cd17"/>
    <xsd:import namespace="8f64d8ab-effa-432c-8aa4-f35b4dceb6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f7dd9-2486-47b7-9661-7bacd243cd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64d8ab-effa-432c-8aa4-f35b4dceb6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b9fce8-4ec1-4b2e-baf3-e0546138790b}" ma:internalName="TaxCatchAll" ma:showField="CatchAllData" ma:web="8f64d8ab-effa-432c-8aa4-f35b4dceb6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2f7dd9-2486-47b7-9661-7bacd243cd17">
      <Terms xmlns="http://schemas.microsoft.com/office/infopath/2007/PartnerControls"/>
    </lcf76f155ced4ddcb4097134ff3c332f>
    <TaxCatchAll xmlns="8f64d8ab-effa-432c-8aa4-f35b4dceb6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62BA2A-9737-482C-850E-E98B0E663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f7dd9-2486-47b7-9661-7bacd243cd17"/>
    <ds:schemaRef ds:uri="8f64d8ab-effa-432c-8aa4-f35b4dceb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5D3AC-BED2-47A5-B61E-BF3D2F9D2A66}">
  <ds:schemaRefs>
    <ds:schemaRef ds:uri="http://schemas.microsoft.com/office/2006/metadata/properties"/>
    <ds:schemaRef ds:uri="http://schemas.microsoft.com/office/infopath/2007/PartnerControls"/>
    <ds:schemaRef ds:uri="c72f7dd9-2486-47b7-9661-7bacd243cd17"/>
    <ds:schemaRef ds:uri="8f64d8ab-effa-432c-8aa4-f35b4dceb676"/>
  </ds:schemaRefs>
</ds:datastoreItem>
</file>

<file path=customXml/itemProps3.xml><?xml version="1.0" encoding="utf-8"?>
<ds:datastoreItem xmlns:ds="http://schemas.openxmlformats.org/officeDocument/2006/customXml" ds:itemID="{FAC672D2-049D-4A6E-A45B-FAAA46E70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4346</TotalTime>
  <Words>2300</Words>
  <Application>Microsoft Office PowerPoint</Application>
  <PresentationFormat>Widescreen</PresentationFormat>
  <Paragraphs>191</Paragraphs>
  <Slides>21</Slides>
  <Notes>21</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Dille Løvmo</dc:creator>
  <cp:lastModifiedBy>Signe Dille Løvmo</cp:lastModifiedBy>
  <cp:revision>8</cp:revision>
  <dcterms:created xsi:type="dcterms:W3CDTF">2025-03-26T12:16:29Z</dcterms:created>
  <dcterms:modified xsi:type="dcterms:W3CDTF">2025-05-20T08:08:05Z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0x0101000C625A1E30DC1A47BA23F83794BC69BC</vt:lpwstr>
  </property>
  <property fmtid="{D5CDD505-2E9C-101B-9397-08002B2CF9AE}" pid="3" name="MediaServiceImageTags">
    <vt:lpwstr/>
  </property>
</Properties>
</file>